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77" r:id="rId2"/>
    <p:sldId id="257" r:id="rId3"/>
    <p:sldId id="258" r:id="rId4"/>
    <p:sldId id="284" r:id="rId5"/>
    <p:sldId id="279" r:id="rId6"/>
    <p:sldId id="261" r:id="rId7"/>
    <p:sldId id="272" r:id="rId8"/>
    <p:sldId id="276" r:id="rId9"/>
    <p:sldId id="280" r:id="rId10"/>
    <p:sldId id="281" r:id="rId11"/>
    <p:sldId id="286" r:id="rId12"/>
    <p:sldId id="287" r:id="rId13"/>
    <p:sldId id="288" r:id="rId14"/>
    <p:sldId id="289" r:id="rId15"/>
    <p:sldId id="290" r:id="rId16"/>
    <p:sldId id="265" r:id="rId17"/>
    <p:sldId id="285" r:id="rId18"/>
    <p:sldId id="266" r:id="rId19"/>
    <p:sldId id="267" r:id="rId20"/>
    <p:sldId id="282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83" r:id="rId3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132" autoAdjust="0"/>
    <p:restoredTop sz="96023" autoAdjust="0"/>
  </p:normalViewPr>
  <p:slideViewPr>
    <p:cSldViewPr snapToGrid="0">
      <p:cViewPr varScale="1">
        <p:scale>
          <a:sx n="51" d="100"/>
          <a:sy n="51" d="100"/>
        </p:scale>
        <p:origin x="-869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EEEE2C-8851-4597-9263-C225446911E2}" type="doc">
      <dgm:prSet loTypeId="urn:microsoft.com/office/officeart/2005/8/layout/matrix3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6727935-DDEE-4E93-B8EA-DA8CAB5474C3}">
      <dgm:prSet custT="1"/>
      <dgm:spPr/>
      <dgm:t>
        <a:bodyPr/>
        <a:lstStyle/>
        <a:p>
          <a:r>
            <a:rPr lang="en-US" sz="1800" dirty="0">
              <a:latin typeface="Century Gothic" panose="020B0502020202020204" pitchFamily="34" charset="0"/>
            </a:rPr>
            <a:t>ΓΓΑ</a:t>
          </a:r>
        </a:p>
      </dgm:t>
    </dgm:pt>
    <dgm:pt modelId="{10D20BA6-C1AD-4729-B931-CF0A66191246}" type="parTrans" cxnId="{7E0E6437-CF22-468E-B607-A018AD5C58DB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D9AA21F6-7555-4E7C-A71F-55DACD711501}" type="sibTrans" cxnId="{7E0E6437-CF22-468E-B607-A018AD5C58DB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D53C2CAC-7586-4217-8D48-1B29A5F7C3CE}">
      <dgm:prSet phldr="0" custT="1"/>
      <dgm:spPr/>
      <dgm:t>
        <a:bodyPr/>
        <a:lstStyle/>
        <a:p>
          <a:r>
            <a:rPr lang="en-US" sz="1800" dirty="0">
              <a:latin typeface="Century Gothic" panose="020B0502020202020204" pitchFamily="34" charset="0"/>
            </a:rPr>
            <a:t>ΔΙΟΙΚΗΣΗ</a:t>
          </a:r>
        </a:p>
      </dgm:t>
    </dgm:pt>
    <dgm:pt modelId="{55018F22-C786-4615-851F-28945F6E2FCA}" type="parTrans" cxnId="{2D7874C2-8AD9-4750-96AA-3DC4DFD9BFD7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7AFE2EFF-58EA-4BBE-8F76-3B80AC1C7EB4}" type="sibTrans" cxnId="{2D7874C2-8AD9-4750-96AA-3DC4DFD9BFD7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F3DF8FA4-B8F5-4FF6-B65A-E9A7B4A64618}">
      <dgm:prSet phldr="0" custT="1"/>
      <dgm:spPr/>
      <dgm:t>
        <a:bodyPr/>
        <a:lstStyle/>
        <a:p>
          <a:pPr rtl="0"/>
          <a:r>
            <a:rPr lang="en-US" sz="1800" dirty="0">
              <a:latin typeface="Century Gothic" panose="020B0502020202020204" pitchFamily="34" charset="0"/>
            </a:rPr>
            <a:t>ΓΕΝΙΚΗ ΔΙΕΥΘΥΝΣΗ</a:t>
          </a:r>
        </a:p>
      </dgm:t>
    </dgm:pt>
    <dgm:pt modelId="{E3464A46-DF50-4254-87A6-A3A4A48E60F2}" type="parTrans" cxnId="{25637A37-9FB4-48A5-B107-7AF021B7185D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2E66AA48-A8AB-49B5-93AE-6273165D8520}" type="sibTrans" cxnId="{25637A37-9FB4-48A5-B107-7AF021B7185D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C9160C2C-71BE-4A8A-9F15-1222C35B04BF}">
      <dgm:prSet custT="1"/>
      <dgm:spPr/>
      <dgm:t>
        <a:bodyPr/>
        <a:lstStyle/>
        <a:p>
          <a:r>
            <a:rPr lang="en-US" sz="1800" dirty="0">
              <a:latin typeface="Century Gothic" panose="020B0502020202020204" pitchFamily="34" charset="0"/>
            </a:rPr>
            <a:t>ΕΡΓΑΖΟΜΕΝΟΙ</a:t>
          </a:r>
        </a:p>
      </dgm:t>
    </dgm:pt>
    <dgm:pt modelId="{638FA8F3-2B3F-4098-AC70-5E9C83F42C11}" type="parTrans" cxnId="{3373C2D3-9C91-4093-B548-DABAE01F5682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F7A39B98-84D1-4220-93FC-505CFC3A0D44}" type="sibTrans" cxnId="{3373C2D3-9C91-4093-B548-DABAE01F5682}">
      <dgm:prSet/>
      <dgm:spPr/>
      <dgm:t>
        <a:bodyPr/>
        <a:lstStyle/>
        <a:p>
          <a:endParaRPr lang="en-US" sz="1800">
            <a:latin typeface="Century Gothic" panose="020B0502020202020204" pitchFamily="34" charset="0"/>
          </a:endParaRPr>
        </a:p>
      </dgm:t>
    </dgm:pt>
    <dgm:pt modelId="{C3101208-68F6-44A4-8F36-24CD2F99C559}" type="pres">
      <dgm:prSet presAssocID="{EAEEEE2C-8851-4597-9263-C225446911E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9F2C8F3-B9C2-48CC-A4A7-27284E776314}" type="pres">
      <dgm:prSet presAssocID="{EAEEEE2C-8851-4597-9263-C225446911E2}" presName="diamond" presStyleLbl="bgShp" presStyleIdx="0" presStyleCnt="1" custLinFactNeighborX="9295" custLinFactNeighborY="3643"/>
      <dgm:spPr/>
    </dgm:pt>
    <dgm:pt modelId="{1397D1A2-E46B-49E6-BA7B-E542DA1558E0}" type="pres">
      <dgm:prSet presAssocID="{EAEEEE2C-8851-4597-9263-C225446911E2}" presName="quad1" presStyleLbl="node1" presStyleIdx="0" presStyleCnt="4" custScaleX="140309" custScaleY="56681" custLinFactNeighborX="-4091" custLinFactNeighborY="423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3E264EB-3580-493D-8589-357417BB51D4}" type="pres">
      <dgm:prSet presAssocID="{EAEEEE2C-8851-4597-9263-C225446911E2}" presName="quad2" presStyleLbl="node1" presStyleIdx="1" presStyleCnt="4" custScaleX="129362" custScaleY="55539" custLinFactNeighborX="32522" custLinFactNeighborY="440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A26ED0-584C-4B8F-BBB4-3A68195C3737}" type="pres">
      <dgm:prSet presAssocID="{EAEEEE2C-8851-4597-9263-C225446911E2}" presName="quad3" presStyleLbl="node1" presStyleIdx="2" presStyleCnt="4" custScaleX="157836" custScaleY="52565" custLinFactNeighborX="-5621" custLinFactNeighborY="85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65C3110-E1C1-43A0-A9F8-5832390DC7FA}" type="pres">
      <dgm:prSet presAssocID="{EAEEEE2C-8851-4597-9263-C225446911E2}" presName="quad4" presStyleLbl="node1" presStyleIdx="3" presStyleCnt="4" custScaleX="148301" custScaleY="54119" custLinFactNeighborX="46201" custLinFactNeighborY="85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DA748F6-E235-4CB9-8444-5398BFCE02E2}" type="presOf" srcId="{D53C2CAC-7586-4217-8D48-1B29A5F7C3CE}" destId="{D3E264EB-3580-493D-8589-357417BB51D4}" srcOrd="0" destOrd="0" presId="urn:microsoft.com/office/officeart/2005/8/layout/matrix3"/>
    <dgm:cxn modelId="{719AF970-2C0F-4775-82B0-781D52FC769F}" type="presOf" srcId="{36727935-DDEE-4E93-B8EA-DA8CAB5474C3}" destId="{1397D1A2-E46B-49E6-BA7B-E542DA1558E0}" srcOrd="0" destOrd="0" presId="urn:microsoft.com/office/officeart/2005/8/layout/matrix3"/>
    <dgm:cxn modelId="{593CD64F-31DE-4F93-AECF-E03F599BE15F}" type="presOf" srcId="{EAEEEE2C-8851-4597-9263-C225446911E2}" destId="{C3101208-68F6-44A4-8F36-24CD2F99C559}" srcOrd="0" destOrd="0" presId="urn:microsoft.com/office/officeart/2005/8/layout/matrix3"/>
    <dgm:cxn modelId="{3373C2D3-9C91-4093-B548-DABAE01F5682}" srcId="{EAEEEE2C-8851-4597-9263-C225446911E2}" destId="{C9160C2C-71BE-4A8A-9F15-1222C35B04BF}" srcOrd="3" destOrd="0" parTransId="{638FA8F3-2B3F-4098-AC70-5E9C83F42C11}" sibTransId="{F7A39B98-84D1-4220-93FC-505CFC3A0D44}"/>
    <dgm:cxn modelId="{2D7874C2-8AD9-4750-96AA-3DC4DFD9BFD7}" srcId="{EAEEEE2C-8851-4597-9263-C225446911E2}" destId="{D53C2CAC-7586-4217-8D48-1B29A5F7C3CE}" srcOrd="1" destOrd="0" parTransId="{55018F22-C786-4615-851F-28945F6E2FCA}" sibTransId="{7AFE2EFF-58EA-4BBE-8F76-3B80AC1C7EB4}"/>
    <dgm:cxn modelId="{5CFFB8F4-1AE1-444D-BF7D-3732DABDB9E8}" type="presOf" srcId="{F3DF8FA4-B8F5-4FF6-B65A-E9A7B4A64618}" destId="{9CA26ED0-584C-4B8F-BBB4-3A68195C3737}" srcOrd="0" destOrd="0" presId="urn:microsoft.com/office/officeart/2005/8/layout/matrix3"/>
    <dgm:cxn modelId="{011719A1-047E-4FC1-9349-5CA18745BDFA}" type="presOf" srcId="{C9160C2C-71BE-4A8A-9F15-1222C35B04BF}" destId="{665C3110-E1C1-43A0-A9F8-5832390DC7FA}" srcOrd="0" destOrd="0" presId="urn:microsoft.com/office/officeart/2005/8/layout/matrix3"/>
    <dgm:cxn modelId="{25637A37-9FB4-48A5-B107-7AF021B7185D}" srcId="{EAEEEE2C-8851-4597-9263-C225446911E2}" destId="{F3DF8FA4-B8F5-4FF6-B65A-E9A7B4A64618}" srcOrd="2" destOrd="0" parTransId="{E3464A46-DF50-4254-87A6-A3A4A48E60F2}" sibTransId="{2E66AA48-A8AB-49B5-93AE-6273165D8520}"/>
    <dgm:cxn modelId="{7E0E6437-CF22-468E-B607-A018AD5C58DB}" srcId="{EAEEEE2C-8851-4597-9263-C225446911E2}" destId="{36727935-DDEE-4E93-B8EA-DA8CAB5474C3}" srcOrd="0" destOrd="0" parTransId="{10D20BA6-C1AD-4729-B931-CF0A66191246}" sibTransId="{D9AA21F6-7555-4E7C-A71F-55DACD711501}"/>
    <dgm:cxn modelId="{A649467A-A557-4D5B-ABAE-5389149A7CE4}" type="presParOf" srcId="{C3101208-68F6-44A4-8F36-24CD2F99C559}" destId="{E9F2C8F3-B9C2-48CC-A4A7-27284E776314}" srcOrd="0" destOrd="0" presId="urn:microsoft.com/office/officeart/2005/8/layout/matrix3"/>
    <dgm:cxn modelId="{ECF7B279-9178-4724-AE37-308E69B45203}" type="presParOf" srcId="{C3101208-68F6-44A4-8F36-24CD2F99C559}" destId="{1397D1A2-E46B-49E6-BA7B-E542DA1558E0}" srcOrd="1" destOrd="0" presId="urn:microsoft.com/office/officeart/2005/8/layout/matrix3"/>
    <dgm:cxn modelId="{C78671EB-3CB1-4C80-B5DC-CCE34FFCABA4}" type="presParOf" srcId="{C3101208-68F6-44A4-8F36-24CD2F99C559}" destId="{D3E264EB-3580-493D-8589-357417BB51D4}" srcOrd="2" destOrd="0" presId="urn:microsoft.com/office/officeart/2005/8/layout/matrix3"/>
    <dgm:cxn modelId="{68D95230-43AB-4276-97F0-5BA0214B4918}" type="presParOf" srcId="{C3101208-68F6-44A4-8F36-24CD2F99C559}" destId="{9CA26ED0-584C-4B8F-BBB4-3A68195C3737}" srcOrd="3" destOrd="0" presId="urn:microsoft.com/office/officeart/2005/8/layout/matrix3"/>
    <dgm:cxn modelId="{675639B8-DBAE-4323-A539-BB9A965071F1}" type="presParOf" srcId="{C3101208-68F6-44A4-8F36-24CD2F99C559}" destId="{665C3110-E1C1-43A0-A9F8-5832390DC7F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2C8F3-B9C2-48CC-A4A7-27284E776314}">
      <dsp:nvSpPr>
        <dsp:cNvPr id="0" name=""/>
        <dsp:cNvSpPr/>
      </dsp:nvSpPr>
      <dsp:spPr>
        <a:xfrm>
          <a:off x="1980526" y="0"/>
          <a:ext cx="3481062" cy="3481062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97D1A2-E46B-49E6-BA7B-E542DA1558E0}">
      <dsp:nvSpPr>
        <dsp:cNvPr id="0" name=""/>
        <dsp:cNvSpPr/>
      </dsp:nvSpPr>
      <dsp:spPr>
        <a:xfrm>
          <a:off x="1658502" y="905229"/>
          <a:ext cx="1904854" cy="76950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entury Gothic" panose="020B0502020202020204" pitchFamily="34" charset="0"/>
            </a:rPr>
            <a:t>ΓΓΑ</a:t>
          </a:r>
        </a:p>
      </dsp:txBody>
      <dsp:txXfrm>
        <a:off x="1696066" y="942793"/>
        <a:ext cx="1829726" cy="694381"/>
      </dsp:txXfrm>
    </dsp:sp>
    <dsp:sp modelId="{D3E264EB-3580-493D-8589-357417BB51D4}">
      <dsp:nvSpPr>
        <dsp:cNvPr id="0" name=""/>
        <dsp:cNvSpPr/>
      </dsp:nvSpPr>
      <dsp:spPr>
        <a:xfrm>
          <a:off x="3691920" y="928485"/>
          <a:ext cx="1756236" cy="7540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entury Gothic" panose="020B0502020202020204" pitchFamily="34" charset="0"/>
            </a:rPr>
            <a:t>ΔΙΟΙΚΗΣΗ</a:t>
          </a:r>
        </a:p>
      </dsp:txBody>
      <dsp:txXfrm>
        <a:off x="3728727" y="965292"/>
        <a:ext cx="1682622" cy="680391"/>
      </dsp:txXfrm>
    </dsp:sp>
    <dsp:sp modelId="{9CA26ED0-584C-4B8F-BBB4-3A68195C3737}">
      <dsp:nvSpPr>
        <dsp:cNvPr id="0" name=""/>
        <dsp:cNvSpPr/>
      </dsp:nvSpPr>
      <dsp:spPr>
        <a:xfrm>
          <a:off x="1518756" y="1908999"/>
          <a:ext cx="2142803" cy="71362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entury Gothic" panose="020B0502020202020204" pitchFamily="34" charset="0"/>
            </a:rPr>
            <a:t>ΓΕΝΙΚΗ ΔΙΕΥΘΥΝΣΗ</a:t>
          </a:r>
        </a:p>
      </dsp:txBody>
      <dsp:txXfrm>
        <a:off x="1553592" y="1943835"/>
        <a:ext cx="2073131" cy="643957"/>
      </dsp:txXfrm>
    </dsp:sp>
    <dsp:sp modelId="{665C3110-E1C1-43A0-A9F8-5832390DC7FA}">
      <dsp:nvSpPr>
        <dsp:cNvPr id="0" name=""/>
        <dsp:cNvSpPr/>
      </dsp:nvSpPr>
      <dsp:spPr>
        <a:xfrm>
          <a:off x="3749069" y="1908999"/>
          <a:ext cx="2013355" cy="7347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Century Gothic" panose="020B0502020202020204" pitchFamily="34" charset="0"/>
            </a:rPr>
            <a:t>ΕΡΓΑΖΟΜΕΝΟΙ</a:t>
          </a:r>
        </a:p>
      </dsp:txBody>
      <dsp:txXfrm>
        <a:off x="3784935" y="1944865"/>
        <a:ext cx="1941623" cy="662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D421-21EE-4D04-A026-33106230B519}" type="datetimeFigureOut">
              <a:rPr lang="el-GR" smtClean="0"/>
              <a:pPr/>
              <a:t>25/11/2020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1639F-D59F-4D95-A90E-2850CEDD70E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936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639F-D59F-4D95-A90E-2850CEDD70EB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8148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A625-97C8-4675-ADE6-2B1F3ECD1C2B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642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6A52D-9141-4121-927C-92EAFBA945AB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571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D238-67B5-46ED-B22B-D37D061FD706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00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8E257-2A8F-49B9-A9E2-4674E2F978CE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25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E1C-3816-49FB-8687-6BDCD51A1953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357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1CEA-AA48-4930-93F7-7C22D9D71A4D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598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B61B-6DB4-463D-B2C3-260F222A6C16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79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1053-38EA-4354-BFCB-4EF7157302B4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51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D750-954E-4767-AAD3-915A57628086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844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6B1BC-B039-4A72-A5E9-860AAF143C0C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009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1EF5-BA64-4DDA-B598-DFA60EAA4F5B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77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39698-182E-49FF-8555-936CAEA54333}" type="datetime1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2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11.png"/><Relationship Id="rId4" Type="http://schemas.openxmlformats.org/officeDocument/2006/relationships/image" Target="../media/image21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png"/><Relationship Id="rId7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jpeg"/><Relationship Id="rId7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0.jpe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0.png"/><Relationship Id="rId7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jpeg"/><Relationship Id="rId7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8.jpe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png"/><Relationship Id="rId7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0.png"/><Relationship Id="rId7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9.png"/><Relationship Id="rId7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0.png"/><Relationship Id="rId7" Type="http://schemas.openxmlformats.org/officeDocument/2006/relationships/image" Target="../media/image5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.png"/><Relationship Id="rId7" Type="http://schemas.openxmlformats.org/officeDocument/2006/relationships/image" Target="../media/image5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jpeg"/><Relationship Id="rId7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openxmlformats.org/officeDocument/2006/relationships/image" Target="../media/image1.png"/><Relationship Id="rId12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23CE6DCE-1208-4C1C-87D7-8C7E667D07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1752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4B8216-5AE8-4C3B-8AE9-30519A24C2E3}"/>
              </a:ext>
            </a:extLst>
          </p:cNvPr>
          <p:cNvSpPr txBox="1"/>
          <p:nvPr/>
        </p:nvSpPr>
        <p:spPr>
          <a:xfrm>
            <a:off x="2793610" y="3644076"/>
            <a:ext cx="6191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ΧΘΕΣ – ΣΗΜΕΡΑ – ΑΥΡΙΟ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076CDAC6-E63A-4677-AF64-EC25792ADD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5921209"/>
            <a:ext cx="12192001" cy="360496"/>
          </a:xfrm>
          <a:prstGeom prst="rect">
            <a:avLst/>
          </a:prstGeom>
        </p:spPr>
      </p:pic>
      <p:pic>
        <p:nvPicPr>
          <p:cNvPr id="9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5E0741FD-B9A5-486F-A2A0-6EC26CD2B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652"/>
          <a:stretch/>
        </p:blipFill>
        <p:spPr>
          <a:xfrm>
            <a:off x="7173798" y="121196"/>
            <a:ext cx="4635407" cy="2235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30BF30-829F-45EF-BD98-E4D72E0B07F7}"/>
              </a:ext>
            </a:extLst>
          </p:cNvPr>
          <p:cNvSpPr txBox="1"/>
          <p:nvPr/>
        </p:nvSpPr>
        <p:spPr>
          <a:xfrm>
            <a:off x="7839566" y="2506802"/>
            <a:ext cx="62853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entury Gothic" panose="020B0502020202020204" pitchFamily="34" charset="0"/>
              </a:rPr>
              <a:t>“Σπύρος Λούης”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ECBA56CA-01D8-4275-B46D-9886CB49F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51" y="512289"/>
            <a:ext cx="4800705" cy="2589130"/>
          </a:xfrm>
          <a:prstGeom prst="rect">
            <a:avLst/>
          </a:prstGeom>
        </p:spPr>
      </p:pic>
      <p:pic>
        <p:nvPicPr>
          <p:cNvPr id="1026" name="Picture 2" descr="ᐈ Runner silhouette stock vectors, Royalty Free runner illustrations |  download on Depositphotos®">
            <a:extLst>
              <a:ext uri="{FF2B5EF4-FFF2-40B4-BE49-F238E27FC236}">
                <a16:creationId xmlns:a16="http://schemas.microsoft.com/office/drawing/2014/main" xmlns="" id="{78632767-C7E9-4629-A2FD-77639293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8900" y="3925948"/>
            <a:ext cx="1802978" cy="18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81E67F-D32F-49AA-8ADD-74324D177B20}"/>
              </a:ext>
            </a:extLst>
          </p:cNvPr>
          <p:cNvSpPr txBox="1"/>
          <p:nvPr/>
        </p:nvSpPr>
        <p:spPr>
          <a:xfrm>
            <a:off x="4336330" y="4785360"/>
            <a:ext cx="507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Αναπτυξιακό Σχέδιο</a:t>
            </a:r>
          </a:p>
        </p:txBody>
      </p:sp>
    </p:spTree>
    <p:extLst>
      <p:ext uri="{BB962C8B-B14F-4D97-AF65-F5344CB8AC3E}">
        <p14:creationId xmlns:p14="http://schemas.microsoft.com/office/powerpoint/2010/main" xmlns="" val="2065657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875E4C43-9CD4-4107-8F28-F2437AD1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9287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10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161C4E19-4FEF-4240-8BE3-40D754B8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4CDC0ACE-B60A-42E4-A8E9-90EDBAC4F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1154"/>
          <a:stretch/>
        </p:blipFill>
        <p:spPr>
          <a:xfrm>
            <a:off x="0" y="762931"/>
            <a:ext cx="12192000" cy="45719"/>
          </a:xfrm>
          <a:prstGeom prst="rect">
            <a:avLst/>
          </a:prstGeom>
        </p:spPr>
      </p:pic>
      <p:pic>
        <p:nvPicPr>
          <p:cNvPr id="1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0A8477A4-7828-428D-907A-D2AE3B927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6744"/>
          <a:stretch/>
        </p:blipFill>
        <p:spPr>
          <a:xfrm>
            <a:off x="6699564" y="919293"/>
            <a:ext cx="2746218" cy="2471403"/>
          </a:xfrm>
          <a:prstGeom prst="rect">
            <a:avLst/>
          </a:prstGeom>
        </p:spPr>
      </p:pic>
      <p:pic>
        <p:nvPicPr>
          <p:cNvPr id="20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35001DEC-6092-4517-9BF3-1B7CF0E60C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53" r="13830" b="-3"/>
          <a:stretch/>
        </p:blipFill>
        <p:spPr>
          <a:xfrm>
            <a:off x="9494747" y="919293"/>
            <a:ext cx="2557338" cy="2453207"/>
          </a:xfrm>
          <a:prstGeom prst="rect">
            <a:avLst/>
          </a:prstGeom>
        </p:spPr>
      </p:pic>
      <p:pic>
        <p:nvPicPr>
          <p:cNvPr id="21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DDC40BDC-BBB0-452F-80CE-3A854C8303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979" r="-6" b="-6"/>
          <a:stretch/>
        </p:blipFill>
        <p:spPr>
          <a:xfrm>
            <a:off x="9445782" y="3428999"/>
            <a:ext cx="2606303" cy="2313839"/>
          </a:xfrm>
          <a:prstGeom prst="rect">
            <a:avLst/>
          </a:prstGeom>
        </p:spPr>
      </p:pic>
      <p:pic>
        <p:nvPicPr>
          <p:cNvPr id="22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xmlns="" id="{B6CAA2B1-821B-4899-AA3A-C6BB62C59B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436" r="2" b="148"/>
          <a:stretch/>
        </p:blipFill>
        <p:spPr>
          <a:xfrm>
            <a:off x="6856766" y="3542928"/>
            <a:ext cx="2431814" cy="21999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E76215B-CC23-461C-AE3A-452F1DCE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3" y="1593140"/>
            <a:ext cx="6728846" cy="107693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>
                <a:latin typeface="Century Gothic" panose="020B0502020202020204" pitchFamily="34" charset="0"/>
                <a:cs typeface="Calibri Light"/>
              </a:rPr>
              <a:t>Εξωστρέφεια </a:t>
            </a:r>
            <a:r>
              <a:rPr lang="el-GR" sz="2000" dirty="0">
                <a:latin typeface="Century Gothic" panose="020B0502020202020204" pitchFamily="34" charset="0"/>
                <a:cs typeface="Calibri Light"/>
              </a:rPr>
              <a:t/>
            </a:r>
            <a:br>
              <a:rPr lang="el-GR" sz="2000" dirty="0">
                <a:latin typeface="Century Gothic" panose="020B0502020202020204" pitchFamily="34" charset="0"/>
                <a:cs typeface="Calibri Light"/>
              </a:rPr>
            </a:br>
            <a:r>
              <a:rPr lang="el-GR" sz="2000" dirty="0">
                <a:latin typeface="Century Gothic" panose="020B0502020202020204" pitchFamily="34" charset="0"/>
                <a:cs typeface="Calibri Light"/>
              </a:rPr>
              <a:t/>
            </a:r>
            <a:br>
              <a:rPr lang="el-GR" sz="2000" dirty="0">
                <a:latin typeface="Century Gothic" panose="020B0502020202020204" pitchFamily="34" charset="0"/>
                <a:cs typeface="Calibri Light"/>
              </a:rPr>
            </a:b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Υ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π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ογρ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αφή μνημονίων 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και συνεργασίες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 με φορείς 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/>
            </a:r>
            <a:b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</a:b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του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 α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θλητισμού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,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του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 π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ολιτισμού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/>
              </a:rPr>
              <a:t> και της εκπαίδευσης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62653D9F-E055-4A69-A07F-D2AA46441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16" y="3359996"/>
            <a:ext cx="5369941" cy="2382842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el-GR" sz="7200" dirty="0">
              <a:latin typeface="Century Gothic" panose="020B0502020202020204" pitchFamily="34" charset="0"/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Πα</a:t>
            </a:r>
            <a:r>
              <a:rPr lang="en-US" sz="5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νε</a:t>
            </a: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πιστήμιο Πελοποννήσου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Ολυμ</a:t>
            </a: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πιακό Μουσείο Αθηνών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Communication Lab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Σύλλογος </a:t>
            </a: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Παρα</a:t>
            </a:r>
            <a:r>
              <a:rPr lang="en-US" sz="5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ολυμ</a:t>
            </a: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πιον</a:t>
            </a:r>
            <a:r>
              <a:rPr lang="el-GR" sz="5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ικών</a:t>
            </a:r>
            <a:endParaRPr lang="en-US" sz="5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Ι.Γ.Ε. (</a:t>
            </a:r>
            <a:r>
              <a:rPr lang="el-GR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Ινστιτούτο Γεωπονικών Επιστημών)</a:t>
            </a:r>
            <a:endParaRPr lang="en-US" sz="5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l-GR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Μητροπολιτικό Κολλέγιο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Εθνικό Κέντρο Έρευνας Φυσικών Επιστημών </a:t>
            </a: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“</a:t>
            </a:r>
            <a:r>
              <a:rPr lang="el-GR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Δημόκριτος</a:t>
            </a: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”</a:t>
            </a:r>
            <a:endParaRPr lang="el-GR" sz="5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alibri"/>
            </a:endParaRPr>
          </a:p>
          <a:p>
            <a:pPr marL="0" indent="0">
              <a:buNone/>
            </a:pPr>
            <a:endParaRPr lang="el-GR" sz="7200" dirty="0">
              <a:latin typeface="Century Gothic" panose="020B0502020202020204" pitchFamily="34" charset="0"/>
              <a:cs typeface="Calibri"/>
            </a:endParaRPr>
          </a:p>
          <a:p>
            <a:pPr marL="0" indent="0">
              <a:buNone/>
            </a:pPr>
            <a:endParaRPr lang="el-GR" sz="7200" dirty="0">
              <a:latin typeface="Century Gothic" panose="020B0502020202020204" pitchFamily="34" charset="0"/>
              <a:cs typeface="Calibri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latin typeface="Century Gothic" panose="020B0502020202020204" pitchFamily="34" charset="0"/>
              <a:cs typeface="Calibri"/>
            </a:endParaRPr>
          </a:p>
          <a:p>
            <a:endParaRPr lang="en-US" sz="2000" dirty="0">
              <a:latin typeface="Century Gothic" panose="020B0502020202020204" pitchFamily="34" charset="0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xmlns="" id="{EFF2122E-53DB-47EA-B058-C5AED46490D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73AF20C4-456F-439E-BC26-FD400FC5075D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23F48F25-A8E2-4ADC-AF22-E5FDA6048D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AC4DA5E-21CB-43D3-87E8-1C2A181ADDE5}"/>
              </a:ext>
            </a:extLst>
          </p:cNvPr>
          <p:cNvSpPr txBox="1"/>
          <p:nvPr/>
        </p:nvSpPr>
        <p:spPr>
          <a:xfrm>
            <a:off x="562716" y="2835461"/>
            <a:ext cx="6136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1400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/>
              </a:rPr>
              <a:t>Ελληνικό Μεσογειακό Πανεπιστήμιο</a:t>
            </a:r>
          </a:p>
        </p:txBody>
      </p:sp>
    </p:spTree>
    <p:extLst>
      <p:ext uri="{BB962C8B-B14F-4D97-AF65-F5344CB8AC3E}">
        <p14:creationId xmlns:p14="http://schemas.microsoft.com/office/powerpoint/2010/main" xmlns="" val="405242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395106E-1E64-4612-83D7-5FED895728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C6B0F17B-7D7A-4217-B6BA-1913E4BAA8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1FBFE40-659D-4D79-B981-FDF91B4D8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A04EFBA5-06E4-41D3-A2B6-789928447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931"/>
            <a:ext cx="12192000" cy="457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A854ACD4-F983-4850-81FE-996210A8E0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sp>
        <p:nvSpPr>
          <p:cNvPr id="10" name="Θέση αριθμού διαφάνειας 3">
            <a:extLst>
              <a:ext uri="{FF2B5EF4-FFF2-40B4-BE49-F238E27FC236}">
                <a16:creationId xmlns:a16="http://schemas.microsoft.com/office/drawing/2014/main" xmlns="" id="{F332B2A0-8F6C-43FC-BAD4-E1EC0B5E60F3}"/>
              </a:ext>
            </a:extLst>
          </p:cNvPr>
          <p:cNvSpPr txBox="1">
            <a:spLocks/>
          </p:cNvSpPr>
          <p:nvPr/>
        </p:nvSpPr>
        <p:spPr>
          <a:xfrm>
            <a:off x="895439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11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207AF9EA-5AD8-45EE-B361-EE2FB33BE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7043" y="1082783"/>
            <a:ext cx="4782533" cy="39605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A46685-8F33-4767-B7FC-A8E77EEA8264}"/>
              </a:ext>
            </a:extLst>
          </p:cNvPr>
          <p:cNvSpPr txBox="1"/>
          <p:nvPr/>
        </p:nvSpPr>
        <p:spPr>
          <a:xfrm>
            <a:off x="136689" y="1082783"/>
            <a:ext cx="63253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000" dirty="0">
                <a:latin typeface="Century Gothic" panose="020B0502020202020204" pitchFamily="34" charset="0"/>
              </a:rPr>
              <a:t>Δεν κοιτάμε μόνο την επιφάνεια!</a:t>
            </a:r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      </a:t>
            </a:r>
            <a:r>
              <a:rPr lang="el-GR" sz="1600" b="1" dirty="0">
                <a:latin typeface="Century Gothic" panose="020B0502020202020204" pitchFamily="34" charset="0"/>
              </a:rPr>
              <a:t>Αναβάθμιση </a:t>
            </a:r>
            <a:r>
              <a:rPr lang="el-GR" sz="1600" dirty="0">
                <a:latin typeface="Century Gothic" panose="020B0502020202020204" pitchFamily="34" charset="0"/>
              </a:rPr>
              <a:t>σε μηχανοστάσια </a:t>
            </a:r>
            <a:endParaRPr lang="el-GR" sz="1600" b="1" dirty="0">
              <a:latin typeface="Century Gothic" panose="020B0502020202020204" pitchFamily="34" charset="0"/>
            </a:endParaRPr>
          </a:p>
          <a:p>
            <a:endParaRPr lang="el-GR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600" dirty="0">
                <a:latin typeface="Century Gothic" panose="020B0502020202020204" pitchFamily="34" charset="0"/>
              </a:rPr>
              <a:t>      </a:t>
            </a:r>
            <a:r>
              <a:rPr lang="el-GR" sz="1600" b="1" dirty="0">
                <a:latin typeface="Century Gothic" panose="020B0502020202020204" pitchFamily="34" charset="0"/>
              </a:rPr>
              <a:t>Αναβάθμιση</a:t>
            </a:r>
            <a:r>
              <a:rPr lang="el-GR" sz="1600" dirty="0">
                <a:latin typeface="Century Gothic" panose="020B0502020202020204" pitchFamily="34" charset="0"/>
              </a:rPr>
              <a:t> αγωνιστικού φωτισμού σε όλες τις     	   	   εγκαταστάσεις</a:t>
            </a:r>
          </a:p>
          <a:p>
            <a:endParaRPr lang="el-GR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600" dirty="0">
                <a:latin typeface="Century Gothic" panose="020B0502020202020204" pitchFamily="34" charset="0"/>
              </a:rPr>
              <a:t>      </a:t>
            </a:r>
            <a:r>
              <a:rPr lang="el-GR" sz="1600" b="1" dirty="0">
                <a:latin typeface="Century Gothic" panose="020B0502020202020204" pitchFamily="34" charset="0"/>
              </a:rPr>
              <a:t>Έλεγχοι</a:t>
            </a:r>
            <a:r>
              <a:rPr lang="el-GR" sz="1600" dirty="0">
                <a:latin typeface="Century Gothic" panose="020B0502020202020204" pitchFamily="34" charset="0"/>
              </a:rPr>
              <a:t> ποιότητας νερού </a:t>
            </a:r>
          </a:p>
          <a:p>
            <a:endParaRPr lang="el-GR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600" dirty="0">
                <a:latin typeface="Century Gothic" panose="020B0502020202020204" pitchFamily="34" charset="0"/>
              </a:rPr>
              <a:t>      </a:t>
            </a:r>
            <a:r>
              <a:rPr lang="el-GR" sz="1600" b="1" dirty="0">
                <a:latin typeface="Century Gothic" panose="020B0502020202020204" pitchFamily="34" charset="0"/>
              </a:rPr>
              <a:t>Αντικατάσταση </a:t>
            </a:r>
            <a:r>
              <a:rPr lang="el-GR" sz="1600" dirty="0">
                <a:latin typeface="Century Gothic" panose="020B0502020202020204" pitchFamily="34" charset="0"/>
              </a:rPr>
              <a:t>κεντρικής παροχής νερού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dirty="0"/>
          </a:p>
          <a:p>
            <a:endParaRPr lang="el-GR" dirty="0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xmlns="" id="{5D527D7E-DDDD-4848-9A92-B4F387F310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98" y="3851269"/>
            <a:ext cx="2960016" cy="2371536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33004D02-B23C-423F-8718-07D5775528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7344" y="3845823"/>
            <a:ext cx="2799763" cy="23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693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B952D8CA-70C6-4878-B08D-4620F428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518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12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6B09BC-E290-4A3F-A893-33B8DC718EA9}"/>
              </a:ext>
            </a:extLst>
          </p:cNvPr>
          <p:cNvSpPr txBox="1"/>
          <p:nvPr/>
        </p:nvSpPr>
        <p:spPr>
          <a:xfrm>
            <a:off x="2392649" y="1209589"/>
            <a:ext cx="8883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000" b="1" dirty="0">
                <a:latin typeface="Century Gothic" panose="020B0502020202020204" pitchFamily="34" charset="0"/>
              </a:rPr>
              <a:t>Στεγανοποίηση </a:t>
            </a:r>
            <a:r>
              <a:rPr lang="el-GR" sz="2000" dirty="0">
                <a:latin typeface="Century Gothic" panose="020B0502020202020204" pitchFamily="34" charset="0"/>
              </a:rPr>
              <a:t>στις στέγες των κλειστών εγκαταστάσεων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DF3E3B90-ADF5-402E-8148-4F88E773E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234" y="1836856"/>
            <a:ext cx="4945929" cy="370944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56AB6A8D-4F68-4CBF-922A-F4217ABBE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3790" y="2810859"/>
            <a:ext cx="3211200" cy="274320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98E42A87-9A26-487A-996B-63D007C15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1632" y="2810859"/>
            <a:ext cx="3086100" cy="274319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51BE991C-9A81-435E-8A1C-DB4D4365AD8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DEB5D581-C4F7-4BE7-91EC-2294E7431C4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xmlns="" id="{8C7C05F1-A4D8-48FE-8D87-DF829DB9A3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71154"/>
          <a:stretch/>
        </p:blipFill>
        <p:spPr>
          <a:xfrm>
            <a:off x="0" y="762931"/>
            <a:ext cx="12192000" cy="4571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BD7D5517-4FA0-4425-AC63-28C549F04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51F2BCA5-E865-42FF-A94E-084CFB4048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753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8981EB61-64E3-43C1-A51E-D6996BF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9709" y="6463146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13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97620815-6872-4F82-B3A3-F6117CEFA4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D19DEEDF-B6D0-480C-9D04-FF57328A95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D1DA24F4-3AFC-4FF9-9094-CF558ED2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62931"/>
            <a:ext cx="12192000" cy="45719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5F2015F8-FA6A-4F89-BBBE-ECF510DE15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622B786-9E60-4389-B05B-8D2DC0184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xmlns="" id="{275D0BE2-C599-4D3F-BE62-17C26B4B27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0685" y="1812627"/>
            <a:ext cx="3435697" cy="2835426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EC735235-1CB9-480D-B11A-562183C80B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5439" y="1812627"/>
            <a:ext cx="3729873" cy="28354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7539732-6CB4-4D52-A9DF-A35C416C190E}"/>
              </a:ext>
            </a:extLst>
          </p:cNvPr>
          <p:cNvSpPr txBox="1"/>
          <p:nvPr/>
        </p:nvSpPr>
        <p:spPr>
          <a:xfrm>
            <a:off x="215618" y="1812627"/>
            <a:ext cx="356156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000" b="1" dirty="0" err="1">
                <a:latin typeface="Century Gothic" panose="020B0502020202020204" pitchFamily="34" charset="0"/>
              </a:rPr>
              <a:t>Περιβάλλων</a:t>
            </a:r>
            <a:r>
              <a:rPr lang="el-GR" sz="2000" b="1" dirty="0">
                <a:latin typeface="Century Gothic" panose="020B0502020202020204" pitchFamily="34" charset="0"/>
              </a:rPr>
              <a:t> χώρος </a:t>
            </a:r>
          </a:p>
          <a:p>
            <a:endParaRPr lang="el-GR" sz="20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Ασφάλεια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entury Gothic" panose="020B0502020202020204" pitchFamily="34" charset="0"/>
              </a:rPr>
              <a:t>N</a:t>
            </a:r>
            <a:r>
              <a:rPr lang="el-GR" dirty="0" err="1">
                <a:latin typeface="Century Gothic" panose="020B0502020202020204" pitchFamily="34" charset="0"/>
              </a:rPr>
              <a:t>έα</a:t>
            </a:r>
            <a:r>
              <a:rPr lang="el-GR" dirty="0">
                <a:latin typeface="Century Gothic" panose="020B0502020202020204" pitchFamily="34" charset="0"/>
              </a:rPr>
              <a:t> περίφραξη 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entury Gothic" panose="020B0502020202020204" pitchFamily="34" charset="0"/>
              </a:rPr>
              <a:t>N</a:t>
            </a:r>
            <a:r>
              <a:rPr lang="el-GR" dirty="0" err="1">
                <a:latin typeface="Century Gothic" panose="020B0502020202020204" pitchFamily="34" charset="0"/>
              </a:rPr>
              <a:t>έα</a:t>
            </a:r>
            <a:r>
              <a:rPr lang="el-GR" dirty="0">
                <a:latin typeface="Century Gothic" panose="020B0502020202020204" pitchFamily="34" charset="0"/>
              </a:rPr>
              <a:t> διαγράμμιση </a:t>
            </a:r>
            <a:r>
              <a:rPr lang="en-US" dirty="0">
                <a:latin typeface="Century Gothic" panose="020B0502020202020204" pitchFamily="34" charset="0"/>
              </a:rPr>
              <a:t>parking 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699176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A63CC74A-9125-4D54-89DB-43F0866C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518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14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D217F79-86EA-46A2-8447-D10253F7A9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0E11D58F-0AF8-46A3-A175-0F3CF005E4A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67ABB51D-8A8B-4B84-97CB-A88E311CF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62931"/>
            <a:ext cx="12192000" cy="4571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18F0730-0EBB-4A53-9A9A-6291AF7BB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57AF07C3-DA67-40F9-95C9-6B25F4CCD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80CE18B4-9388-4E51-97F7-DD2E6FE67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4255" y="968160"/>
            <a:ext cx="2791275" cy="2525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C129A9-FFA7-43A2-8C8C-A6499A11D50B}"/>
              </a:ext>
            </a:extLst>
          </p:cNvPr>
          <p:cNvSpPr txBox="1"/>
          <p:nvPr/>
        </p:nvSpPr>
        <p:spPr>
          <a:xfrm>
            <a:off x="96470" y="1588449"/>
            <a:ext cx="503391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latin typeface="Century Gothic" panose="020B0502020202020204" pitchFamily="34" charset="0"/>
              </a:rPr>
              <a:t>Περιβάλλον-Μείωση Ενεργειακού Αποτυπώματος</a:t>
            </a:r>
          </a:p>
          <a:p>
            <a:r>
              <a:rPr lang="el-GR" sz="2000" b="1" dirty="0"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Δημιουργία θέσεων φόρτισης ηλεκτρικών αυτοκινήτων </a:t>
            </a: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Αντικατάσταση λαμπτήρων με νέας τεχνολογίας </a:t>
            </a:r>
            <a:r>
              <a:rPr lang="en-US" dirty="0">
                <a:latin typeface="Century Gothic" panose="020B0502020202020204" pitchFamily="34" charset="0"/>
              </a:rPr>
              <a:t>led </a:t>
            </a:r>
            <a:endParaRPr lang="el-GR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Φύτευση νέων δέντρων</a:t>
            </a: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Ανακύκλωση 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CAE89344-1E50-4E59-9204-7692D7E95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5758" y="968160"/>
            <a:ext cx="3091143" cy="2592327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380F5196-A281-471E-B835-3BC922CD22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3459" y="3679936"/>
            <a:ext cx="3786433" cy="24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977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B689EDB-E294-41A3-96B3-6E78D976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1379" y="649287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15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55E001-5139-47C2-A986-3D2E2A572C0D}"/>
              </a:ext>
            </a:extLst>
          </p:cNvPr>
          <p:cNvSpPr txBox="1"/>
          <p:nvPr/>
        </p:nvSpPr>
        <p:spPr>
          <a:xfrm>
            <a:off x="564511" y="1214068"/>
            <a:ext cx="39364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b="1" dirty="0">
                <a:latin typeface="Century Gothic" panose="020B0502020202020204" pitchFamily="34" charset="0"/>
              </a:rPr>
              <a:t>Κοινωνική Ευθύνη – Αθλητισμός για όλους</a:t>
            </a:r>
            <a:endParaRPr lang="el-GR" sz="1800" b="1" dirty="0">
              <a:latin typeface="Century Gothic" panose="020B0502020202020204" pitchFamily="34" charset="0"/>
            </a:endParaRPr>
          </a:p>
          <a:p>
            <a:endParaRPr lang="el-GR" sz="1800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Προσβασιμότητα για άθληση και θέαση σε ΑμεΑ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l-GR" dirty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Δημιουργία θέσεων στάθμευσης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ΑμεΑ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Διάδρομοι για άτομα με προβλήματα όρασης 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Τοποθέτηση ταϊστρών και </a:t>
            </a:r>
            <a:r>
              <a:rPr lang="el-GR" dirty="0" err="1">
                <a:latin typeface="Century Gothic" panose="020B0502020202020204" pitchFamily="34" charset="0"/>
              </a:rPr>
              <a:t>ποτίστρων</a:t>
            </a:r>
            <a:r>
              <a:rPr lang="el-GR" dirty="0">
                <a:latin typeface="Century Gothic" panose="020B0502020202020204" pitchFamily="34" charset="0"/>
              </a:rPr>
              <a:t> για τα αδέσποτα ζώα και πρόγραμμα στειρώσεων και εμβολιασμών </a:t>
            </a:r>
          </a:p>
          <a:p>
            <a:r>
              <a:rPr lang="el-GR" dirty="0"/>
              <a:t>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43542C66-48CD-42F2-98FC-2CA109BE9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1177" y="933545"/>
            <a:ext cx="3209630" cy="276459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B2D3F1BB-4674-4CD8-92C1-81AF61B77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91384" y="729882"/>
            <a:ext cx="2726888" cy="320963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18F631CA-76DB-456E-B15D-B71A1A8A9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489" y="3733960"/>
            <a:ext cx="2897174" cy="228883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32520EA8-1110-4560-AB67-D15DF9714BE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211CC03C-81E4-4914-8D02-896EB8FCB9F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01E08CC-EDB8-4322-BCAD-DEF571BB2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CA5DBB95-CD47-412C-A68F-3527814198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71154"/>
          <a:stretch/>
        </p:blipFill>
        <p:spPr>
          <a:xfrm>
            <a:off x="0" y="762931"/>
            <a:ext cx="12192000" cy="4571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9280881D-A01E-4A74-8C2B-77B91FB0A8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4581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FA5361-F1DA-4416-A06A-BF4A96E7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27" y="4712130"/>
            <a:ext cx="11401324" cy="1147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entury Gothic" panose="020B0502020202020204" pitchFamily="34" charset="0"/>
              </a:rPr>
              <a:t>Ολοκλήρωση</a:t>
            </a:r>
            <a:r>
              <a:rPr lang="en-US" sz="2000" dirty="0">
                <a:latin typeface="Century Gothic" panose="020B0502020202020204" pitchFamily="34" charset="0"/>
              </a:rPr>
              <a:t> π</a:t>
            </a:r>
            <a:r>
              <a:rPr lang="en-US" sz="2000" dirty="0" err="1">
                <a:latin typeface="Century Gothic" panose="020B0502020202020204" pitchFamily="34" charset="0"/>
              </a:rPr>
              <a:t>ρομελέτης</a:t>
            </a:r>
            <a:r>
              <a:rPr lang="en-US" sz="2000" dirty="0">
                <a:latin typeface="Century Gothic" panose="020B0502020202020204" pitchFamily="34" charset="0"/>
              </a:rPr>
              <a:t> </a:t>
            </a:r>
            <a:r>
              <a:rPr lang="en-US" sz="2000" dirty="0" err="1">
                <a:latin typeface="Century Gothic" panose="020B0502020202020204" pitchFamily="34" charset="0"/>
              </a:rPr>
              <a:t>συντήρησης</a:t>
            </a:r>
            <a:r>
              <a:rPr lang="el-GR" sz="2000" dirty="0">
                <a:latin typeface="Century Gothic" panose="020B0502020202020204" pitchFamily="34" charset="0"/>
              </a:rPr>
              <a:t> αρχιτεκτονικών κατασκευών</a:t>
            </a:r>
            <a:r>
              <a:rPr lang="en-US" sz="2000" dirty="0">
                <a:latin typeface="Century Gothic" panose="020B0502020202020204" pitchFamily="34" charset="0"/>
              </a:rPr>
              <a:t> Calatrava</a:t>
            </a:r>
            <a:r>
              <a:rPr lang="el-GR" sz="2000" dirty="0">
                <a:latin typeface="Century Gothic" panose="020B0502020202020204" pitchFamily="34" charset="0"/>
              </a:rPr>
              <a:t/>
            </a:r>
            <a:br>
              <a:rPr lang="el-GR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 </a:t>
            </a:r>
            <a:endParaRPr lang="en-US" sz="2000" dirty="0">
              <a:latin typeface="Century Gothic" panose="020B0502020202020204" pitchFamily="34" charset="0"/>
              <a:cs typeface="Calibri Light"/>
            </a:endParaRPr>
          </a:p>
        </p:txBody>
      </p:sp>
      <p:pic>
        <p:nvPicPr>
          <p:cNvPr id="4" name="Picture 4" descr="A large stadium&#10;&#10;Description automatically generated">
            <a:extLst>
              <a:ext uri="{FF2B5EF4-FFF2-40B4-BE49-F238E27FC236}">
                <a16:creationId xmlns:a16="http://schemas.microsoft.com/office/drawing/2014/main" xmlns="" id="{AA61EC49-DF6A-45FD-A524-89FB4D6FE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78" r="8307"/>
          <a:stretch/>
        </p:blipFill>
        <p:spPr>
          <a:xfrm>
            <a:off x="3203048" y="1388455"/>
            <a:ext cx="4775506" cy="3287309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9EB9C437-228D-4C92-8F2F-F655EED6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866" y="6488258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16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xmlns="" id="{BF12F204-6484-4B58-99B3-EEE4D915A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xmlns="" id="{DC656284-255F-40E3-A996-3D963FA18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65657"/>
            <a:ext cx="12192000" cy="4571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209A8494-BEBD-4E58-AF99-26DC1E7F02E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7DE923A3-64B9-4942-A6D1-FCC6F041EDC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C2E06FE-FB9B-4F6A-8C77-858C0BF08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622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F18897C5-C685-423C-8877-68811814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518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17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A6A02087-2B86-488F-83FE-822BAF6416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D3FEF98C-2F52-40A4-B033-377D085BF2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C0367CA4-3A97-4582-B4F3-7AA36D0C4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65657"/>
            <a:ext cx="12192000" cy="4571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1AD4676-3D1A-407B-A395-4FBFD8E00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65CB4D46-4EE4-4020-A42D-D23A9805C1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C67B555A-DD63-40B9-9B6A-15534FB457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33544" y="2059495"/>
            <a:ext cx="3226544" cy="438227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715988B-DFBA-4C33-B3E3-E90309A3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0" y="911662"/>
            <a:ext cx="13544882" cy="1147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b="1" dirty="0">
                <a:latin typeface="Century Gothic" panose="020B0502020202020204" pitchFamily="34" charset="0"/>
              </a:rPr>
              <a:t>Ολοκλήρωση</a:t>
            </a:r>
            <a:r>
              <a:rPr lang="en-US" sz="1800" dirty="0">
                <a:latin typeface="Century Gothic" panose="020B0502020202020204" pitchFamily="34" charset="0"/>
              </a:rPr>
              <a:t> π</a:t>
            </a:r>
            <a:r>
              <a:rPr lang="en-US" sz="1800" dirty="0" err="1">
                <a:latin typeface="Century Gothic" panose="020B0502020202020204" pitchFamily="34" charset="0"/>
              </a:rPr>
              <a:t>ρομελέτης</a:t>
            </a:r>
            <a:r>
              <a:rPr lang="en-US" sz="1800" dirty="0">
                <a:latin typeface="Century Gothic" panose="020B0502020202020204" pitchFamily="34" charset="0"/>
              </a:rPr>
              <a:t> </a:t>
            </a:r>
            <a:r>
              <a:rPr lang="en-US" sz="1800" dirty="0" err="1">
                <a:latin typeface="Century Gothic" panose="020B0502020202020204" pitchFamily="34" charset="0"/>
              </a:rPr>
              <a:t>συντήρησης</a:t>
            </a:r>
            <a:r>
              <a:rPr lang="el-GR" sz="1800" dirty="0">
                <a:latin typeface="Century Gothic" panose="020B0502020202020204" pitchFamily="34" charset="0"/>
              </a:rPr>
              <a:t> δομικών κατασκευών και ηλεκτρομηχανολογικών εγκαταστάσεων</a:t>
            </a:r>
            <a:r>
              <a:rPr lang="el-GR" sz="2000" dirty="0">
                <a:latin typeface="Century Gothic" panose="020B0502020202020204" pitchFamily="34" charset="0"/>
              </a:rPr>
              <a:t/>
            </a:r>
            <a:br>
              <a:rPr lang="el-GR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 </a:t>
            </a:r>
            <a:endParaRPr lang="en-US" sz="2000" dirty="0">
              <a:latin typeface="Century Gothic" panose="020B0502020202020204" pitchFamily="34" charset="0"/>
              <a:cs typeface="Calibri Light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F0637055-C84D-4068-8DDD-C655444D33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045" y="2637363"/>
            <a:ext cx="4308631" cy="32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83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standing next to a fence&#10;&#10;Description automatically generated">
            <a:extLst>
              <a:ext uri="{FF2B5EF4-FFF2-40B4-BE49-F238E27FC236}">
                <a16:creationId xmlns:a16="http://schemas.microsoft.com/office/drawing/2014/main" xmlns="" id="{DEE66354-4F7F-4475-8822-75675CAE9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944478" y="1928365"/>
            <a:ext cx="6966301" cy="3967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4CFF5-6EC5-4A9F-8A20-F370B561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877" y="1070816"/>
            <a:ext cx="9363019" cy="65908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Αξιο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π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οίηση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ολυμ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πια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κής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εγκ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α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τάστ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α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σης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α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ντισφ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α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ίρισης</a:t>
            </a:r>
            <a:endParaRPr lang="en-US" sz="2000" dirty="0" err="1">
              <a:latin typeface="Century Gothic" panose="020B0502020202020204" pitchFamily="34" charset="0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7EAC56-6657-4DD5-9DCF-AA6448073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29" y="2224216"/>
            <a:ext cx="4593021" cy="351724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Αύξηση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Εσόδων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 </a:t>
            </a:r>
            <a:endParaRPr lang="el-GR" sz="19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sz="1900" dirty="0">
              <a:latin typeface="Century Gothic" panose="020B0502020202020204" pitchFamily="34" charset="0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Αν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αβάθμιση εγκατάστασης </a:t>
            </a:r>
            <a:endParaRPr lang="el-GR" sz="19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sz="1900" dirty="0">
              <a:latin typeface="Century Gothic" panose="020B0502020202020204" pitchFamily="34" charset="0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Αξιο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ποίηση χώρων</a:t>
            </a:r>
            <a:endParaRPr lang="el-GR" sz="19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sz="1900" dirty="0">
              <a:latin typeface="Century Gothic" panose="020B0502020202020204" pitchFamily="34" charset="0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Προσέλκυση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νέων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 α</a:t>
            </a: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θλητικών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 και π</a:t>
            </a: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ολιτιστικών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1900" dirty="0" err="1">
                <a:latin typeface="Century Gothic" panose="020B0502020202020204" pitchFamily="34" charset="0"/>
                <a:ea typeface="+mn-lt"/>
                <a:cs typeface="+mn-lt"/>
              </a:rPr>
              <a:t>διοργ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ανώσεων  </a:t>
            </a:r>
            <a:endParaRPr lang="el-GR" sz="19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sz="1900" dirty="0">
              <a:latin typeface="Century Gothic" panose="020B0502020202020204" pitchFamily="34" charset="0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el-GR" sz="1900" dirty="0">
                <a:latin typeface="Century Gothic" panose="020B0502020202020204" pitchFamily="34" charset="0"/>
                <a:ea typeface="+mn-lt"/>
                <a:cs typeface="+mn-lt"/>
              </a:rPr>
              <a:t>Συνεργασία με τον ιδιωτικό τομέα</a:t>
            </a:r>
            <a:r>
              <a:rPr lang="en-US" sz="1900" dirty="0">
                <a:latin typeface="Century Gothic" panose="020B0502020202020204" pitchFamily="34" charset="0"/>
                <a:ea typeface="+mn-lt"/>
                <a:cs typeface="+mn-lt"/>
              </a:rPr>
              <a:t> </a:t>
            </a:r>
            <a:endParaRPr lang="en-US" sz="1900" dirty="0">
              <a:latin typeface="Century Gothic" panose="020B0502020202020204" pitchFamily="34" charset="0"/>
              <a:cs typeface="Calibri"/>
            </a:endParaRP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8D9A1EA5-B5A9-40A5-A561-1B5F99B4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579" y="64518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18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11DC340D-66FA-445C-931F-9F4E66D0A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1154"/>
          <a:stretch/>
        </p:blipFill>
        <p:spPr>
          <a:xfrm>
            <a:off x="0" y="752151"/>
            <a:ext cx="12192000" cy="45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8FCE59-1A5C-4FC7-8D90-EDFBD9A7FD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7F533812-3F76-47BC-B869-ED5F7783E2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1945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xmlns="" id="{99709FE5-F47F-4790-812C-86F5F0CE36D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6050" y="219452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0F5AAC48-5A94-4DD1-91BB-63693A6CC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CC24D-42DD-4943-8884-47FD0B08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769" y="1299953"/>
            <a:ext cx="7325092" cy="145405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b="1" dirty="0">
                <a:latin typeface="Century Gothic" panose="020B0502020202020204" pitchFamily="34" charset="0"/>
              </a:rPr>
              <a:t>Περιβάλλον-Μείωση Ενεργειακού Αποτυπώματος</a:t>
            </a:r>
            <a:br>
              <a:rPr lang="el-GR" sz="2000" b="1" dirty="0">
                <a:latin typeface="Century Gothic" panose="020B0502020202020204" pitchFamily="34" charset="0"/>
              </a:rPr>
            </a:b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59A2C-ED11-4C09-B445-6F9026839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863" y="2166151"/>
            <a:ext cx="6221396" cy="3039540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el-GR" sz="2000" dirty="0">
              <a:solidFill>
                <a:srgbClr val="000000"/>
              </a:solidFill>
              <a:latin typeface="Century Gothic" panose="020B0502020202020204" pitchFamily="34" charset="0"/>
              <a:cs typeface="Calibri Light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Προγρ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αμματική σύμβαση με</a:t>
            </a:r>
            <a:r>
              <a:rPr lang="el-GR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 το Ελληνικό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 Μ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εσογει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ακό </a:t>
            </a:r>
            <a:r>
              <a:rPr lang="el-GR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Π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α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νε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ea typeface="+mj-lt"/>
                <a:cs typeface="+mj-lt"/>
              </a:rPr>
              <a:t>πιστήμιο για συνολική-ολιστική μελέτη:</a:t>
            </a:r>
            <a:endParaRPr lang="el-GR" sz="2000" dirty="0">
              <a:solidFill>
                <a:srgbClr val="000000"/>
              </a:solidFill>
              <a:latin typeface="Century Gothic" panose="020B0502020202020204" pitchFamily="34" charset="0"/>
              <a:ea typeface="+mj-lt"/>
              <a:cs typeface="+mj-lt"/>
            </a:endParaRPr>
          </a:p>
          <a:p>
            <a:pPr marL="0" indent="0">
              <a:buNone/>
            </a:pPr>
            <a:endParaRPr lang="el-GR" sz="2000" dirty="0">
              <a:solidFill>
                <a:srgbClr val="000000"/>
              </a:solidFill>
              <a:latin typeface="Century Gothic" panose="020B0502020202020204" pitchFamily="34" charset="0"/>
              <a:cs typeface="Calibri Light"/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Ενεργει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ακής Αναβάθμισης</a:t>
            </a:r>
            <a:endParaRPr lang="el-GR" sz="2000" dirty="0">
              <a:solidFill>
                <a:srgbClr val="000000"/>
              </a:solidFill>
              <a:latin typeface="Century Gothic" panose="020B0502020202020204" pitchFamily="34" charset="0"/>
              <a:cs typeface="Calibri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/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Εξοικονόμησης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Ενέργει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ας</a:t>
            </a:r>
            <a:endParaRPr lang="el-GR" sz="2000" dirty="0">
              <a:solidFill>
                <a:srgbClr val="000000"/>
              </a:solidFill>
              <a:latin typeface="Century Gothic" panose="020B0502020202020204" pitchFamily="34" charset="0"/>
              <a:cs typeface="Calibri Light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  <a:cs typeface="Calibri" panose="020F0502020204030204"/>
            </a:endParaRPr>
          </a:p>
          <a:p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Μείωση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 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Περι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  <a:cs typeface="Calibri Light"/>
              </a:rPr>
              <a:t>βαλλοντικού Αποτυπώματος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06324FAA-8639-4021-85DC-F99384047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696" r="-1" b="-1"/>
          <a:stretch/>
        </p:blipFill>
        <p:spPr>
          <a:xfrm>
            <a:off x="0" y="1624684"/>
            <a:ext cx="4208016" cy="3799572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E66B568B-FBF9-4D73-9817-A6E2493B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986" y="6466636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19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F0A3362C-774A-477C-8EAD-12DCF3074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93A4E533-DD4E-47EA-8430-487B5730E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66895"/>
            <a:ext cx="12192000" cy="4571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481FACED-0DCB-4F2D-897A-A3FF53FB5DA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97" y="2247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9DA53593-C38B-4982-AA7A-27956671F5D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903" y="2247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348A88D4-36C3-4DAF-B828-2D3EB5156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169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 large building&#10;&#10;Description automatically generated">
            <a:extLst>
              <a:ext uri="{FF2B5EF4-FFF2-40B4-BE49-F238E27FC236}">
                <a16:creationId xmlns:a16="http://schemas.microsoft.com/office/drawing/2014/main" xmlns="" id="{F5AA2A4E-A1E5-4745-BA74-8B65AFEF7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0800" y="1214366"/>
            <a:ext cx="3116427" cy="2417010"/>
          </a:xfrm>
        </p:spPr>
      </p:pic>
      <p:pic>
        <p:nvPicPr>
          <p:cNvPr id="9" name="Picture 10" descr="A picture containing outdoor, building, blue, sitting&#10;&#10;Description automatically generated">
            <a:extLst>
              <a:ext uri="{FF2B5EF4-FFF2-40B4-BE49-F238E27FC236}">
                <a16:creationId xmlns:a16="http://schemas.microsoft.com/office/drawing/2014/main" xmlns="" id="{D1DC08D1-3FA3-4E8E-9569-386095F93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400" y="1394247"/>
            <a:ext cx="3127335" cy="4169780"/>
          </a:xfrm>
          <a:prstGeom prst="rect">
            <a:avLst/>
          </a:prstGeom>
        </p:spPr>
      </p:pic>
      <p:pic>
        <p:nvPicPr>
          <p:cNvPr id="11" name="Picture 11" descr="An empty pool&#10;&#10;Description automatically generated">
            <a:extLst>
              <a:ext uri="{FF2B5EF4-FFF2-40B4-BE49-F238E27FC236}">
                <a16:creationId xmlns:a16="http://schemas.microsoft.com/office/drawing/2014/main" xmlns="" id="{E131870D-D4E9-4A8C-8265-0702CBB99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801" y="3856484"/>
            <a:ext cx="3127335" cy="2417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B68758-3D77-404E-BAEB-FE5E47AD12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381967"/>
            <a:ext cx="12192001" cy="15951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5CB1A770-A2A3-4FBC-911C-0F8D6C7496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71154"/>
          <a:stretch/>
        </p:blipFill>
        <p:spPr>
          <a:xfrm>
            <a:off x="0" y="770451"/>
            <a:ext cx="12192000" cy="45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EBDDF5-5056-4749-B38A-32353E871D6A}"/>
              </a:ext>
            </a:extLst>
          </p:cNvPr>
          <p:cNvSpPr txBox="1"/>
          <p:nvPr/>
        </p:nvSpPr>
        <p:spPr>
          <a:xfrm>
            <a:off x="96470" y="2751153"/>
            <a:ext cx="5270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l-GR" sz="2000" b="1" dirty="0">
                <a:latin typeface="Century Gothic" panose="020B0502020202020204" pitchFamily="34" charset="0"/>
              </a:rPr>
              <a:t>Απαξιωμένες εγκαταστάσεις</a:t>
            </a:r>
          </a:p>
          <a:p>
            <a:r>
              <a:rPr lang="el-GR" sz="2000" dirty="0">
                <a:latin typeface="Century Gothic" panose="020B0502020202020204" pitchFamily="34" charset="0"/>
              </a:rPr>
              <a:t>      </a:t>
            </a:r>
          </a:p>
          <a:p>
            <a:pPr algn="ctr"/>
            <a:r>
              <a:rPr lang="el-GR" sz="2000" dirty="0">
                <a:latin typeface="Century Gothic" panose="020B0502020202020204" pitchFamily="34" charset="0"/>
              </a:rPr>
              <a:t>Τελευταίες κατασκευές και συντηρήσεις το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2004</a:t>
            </a:r>
            <a:r>
              <a:rPr lang="el-GR" sz="2000" dirty="0">
                <a:latin typeface="Century Gothic" panose="020B0502020202020204" pitchFamily="34" charset="0"/>
              </a:rPr>
              <a:t>!</a:t>
            </a:r>
          </a:p>
          <a:p>
            <a:r>
              <a:rPr lang="el-GR" sz="2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Θέση αριθμού διαφάνειας 14">
            <a:extLst>
              <a:ext uri="{FF2B5EF4-FFF2-40B4-BE49-F238E27FC236}">
                <a16:creationId xmlns:a16="http://schemas.microsoft.com/office/drawing/2014/main" xmlns="" id="{FC75A379-010F-4AC6-9C86-94566A57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2627" y="6541478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FADFE44E-63DC-432A-A1E5-9B721292B6E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xmlns="" id="{A679A3DC-9BA8-440C-A752-0078278702E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6854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1E2C4CD1-3A52-46AF-8D50-220F92AFE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040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E66B568B-FBF9-4D73-9817-A6E2493B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986" y="64518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20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F0A3362C-774A-477C-8EAD-12DCF3074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93A4E533-DD4E-47EA-8430-487B5730E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05EB5DB-C297-453B-AB99-8D4A123A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99" y="595228"/>
            <a:ext cx="7929001" cy="177782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 err="1">
                <a:latin typeface="Century Gothic" panose="020B0502020202020204" pitchFamily="34" charset="0"/>
                <a:ea typeface="+mj-lt"/>
                <a:cs typeface="+mj-lt"/>
              </a:rPr>
              <a:t>Ανάδειξη</a:t>
            </a:r>
            <a:r>
              <a:rPr lang="en-US" sz="2000" b="1" dirty="0">
                <a:latin typeface="Century Gothic" panose="020B0502020202020204" pitchFamily="34" charset="0"/>
                <a:ea typeface="+mj-lt"/>
                <a:cs typeface="+mj-lt"/>
              </a:rPr>
              <a:t> και </a:t>
            </a:r>
            <a:r>
              <a:rPr lang="en-US" sz="2000" b="1" dirty="0" err="1">
                <a:latin typeface="Century Gothic" panose="020B0502020202020204" pitchFamily="34" charset="0"/>
                <a:ea typeface="+mj-lt"/>
                <a:cs typeface="+mj-lt"/>
              </a:rPr>
              <a:t>Αξιο</a:t>
            </a:r>
            <a:r>
              <a:rPr lang="en-US" sz="2000" b="1" dirty="0">
                <a:latin typeface="Century Gothic" panose="020B0502020202020204" pitchFamily="34" charset="0"/>
                <a:ea typeface="+mj-lt"/>
                <a:cs typeface="+mj-lt"/>
              </a:rPr>
              <a:t>ποίηση Αδριάνειου Υδραγωγείου</a:t>
            </a:r>
            <a: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  <a:t/>
            </a:r>
            <a:b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</a:br>
            <a: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  <a:t>  </a:t>
            </a:r>
            <a:endParaRPr lang="en-US" sz="2000" dirty="0" err="1">
              <a:latin typeface="Century Gothic" panose="020B0502020202020204" pitchFamily="34" charset="0"/>
              <a:cs typeface="Calibri Light" panose="020F0302020204030204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1DA63D1C-D613-483C-86CC-701C1E679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9" y="1601026"/>
            <a:ext cx="6048643" cy="1770300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el-GR" sz="20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Century Gothic" panose="020B0502020202020204" pitchFamily="34" charset="0"/>
                <a:ea typeface="+mn-lt"/>
                <a:cs typeface="+mn-lt"/>
              </a:rPr>
              <a:t>Συνεργ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ασία με </a:t>
            </a:r>
            <a:r>
              <a:rPr lang="el-GR" sz="2000" dirty="0">
                <a:latin typeface="Century Gothic" panose="020B0502020202020204" pitchFamily="34" charset="0"/>
                <a:ea typeface="+mn-lt"/>
                <a:cs typeface="+mn-lt"/>
              </a:rPr>
              <a:t>Εφορεία Αρχαιοτήτων Ανατολικής Αττικής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 </a:t>
            </a:r>
            <a:endParaRPr lang="el-GR" sz="2000" dirty="0">
              <a:latin typeface="Century Gothic" panose="020B0502020202020204" pitchFamily="34" charset="0"/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>
                <a:latin typeface="Century Gothic" panose="020B0502020202020204" pitchFamily="34" charset="0"/>
                <a:cs typeface="+mn-lt"/>
              </a:rPr>
              <a:t>Μνημόνιο Συνεργασίας με ΕΥΔΑΠ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Century Gothic" panose="020B0502020202020204" pitchFamily="34" charset="0"/>
                <a:ea typeface="+mn-lt"/>
                <a:cs typeface="+mn-lt"/>
              </a:rPr>
              <a:t>Χρημ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ατοδότηση από Περιφέρεια </a:t>
            </a:r>
            <a:endParaRPr lang="el-GR" sz="2000" dirty="0">
              <a:latin typeface="Century Gothic" panose="020B0502020202020204" pitchFamily="34" charset="0"/>
              <a:cs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>
                <a:latin typeface="Century Gothic" panose="020B0502020202020204" pitchFamily="34" charset="0"/>
                <a:ea typeface="+mn-lt"/>
                <a:cs typeface="+mn-lt"/>
              </a:rPr>
              <a:t>Δημιουργία </a:t>
            </a:r>
            <a:r>
              <a:rPr lang="en-US" sz="2000" dirty="0" err="1">
                <a:latin typeface="Century Gothic" panose="020B0502020202020204" pitchFamily="34" charset="0"/>
                <a:ea typeface="+mn-lt"/>
                <a:cs typeface="+mn-lt"/>
              </a:rPr>
              <a:t>Πολιτιστικ</a:t>
            </a:r>
            <a:r>
              <a:rPr lang="el-GR" sz="2000" dirty="0" err="1">
                <a:latin typeface="Century Gothic" panose="020B0502020202020204" pitchFamily="34" charset="0"/>
                <a:ea typeface="+mn-lt"/>
                <a:cs typeface="+mn-lt"/>
              </a:rPr>
              <a:t>ών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  <a:ea typeface="+mn-lt"/>
                <a:cs typeface="+mn-lt"/>
              </a:rPr>
              <a:t>δι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αδρομ</a:t>
            </a:r>
            <a:r>
              <a:rPr lang="el-GR" sz="2000" dirty="0" err="1">
                <a:latin typeface="Century Gothic" panose="020B0502020202020204" pitchFamily="34" charset="0"/>
                <a:ea typeface="+mn-lt"/>
                <a:cs typeface="+mn-lt"/>
              </a:rPr>
              <a:t>ών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 </a:t>
            </a:r>
            <a:endParaRPr lang="el-GR" sz="2000" dirty="0">
              <a:latin typeface="Century Gothic" panose="020B0502020202020204" pitchFamily="34" charset="0"/>
              <a:cs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Century Gothic" panose="020B0502020202020204" pitchFamily="34" charset="0"/>
                <a:ea typeface="+mn-lt"/>
                <a:cs typeface="+mn-lt"/>
              </a:rPr>
              <a:t>Τουριστικός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 π</a:t>
            </a:r>
            <a:r>
              <a:rPr lang="en-US" sz="2000" dirty="0" err="1">
                <a:latin typeface="Century Gothic" panose="020B0502020202020204" pitchFamily="34" charset="0"/>
                <a:ea typeface="+mn-lt"/>
                <a:cs typeface="+mn-lt"/>
              </a:rPr>
              <a:t>όλος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  <a:ea typeface="+mn-lt"/>
                <a:cs typeface="+mn-lt"/>
              </a:rPr>
              <a:t>έλξης</a:t>
            </a:r>
            <a:r>
              <a:rPr lang="en-US" sz="2000" dirty="0">
                <a:latin typeface="Century Gothic" panose="020B0502020202020204" pitchFamily="34" charset="0"/>
                <a:ea typeface="+mn-lt"/>
                <a:cs typeface="+mn-lt"/>
              </a:rPr>
              <a:t> 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18" name="Picture 7" descr="A close up of a bridge&#10;&#10;Description automatically generated">
            <a:extLst>
              <a:ext uri="{FF2B5EF4-FFF2-40B4-BE49-F238E27FC236}">
                <a16:creationId xmlns:a16="http://schemas.microsoft.com/office/drawing/2014/main" xmlns="" id="{666C4788-0E68-4C64-8A98-949386342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" r="13502" b="1"/>
          <a:stretch/>
        </p:blipFill>
        <p:spPr>
          <a:xfrm>
            <a:off x="7930723" y="948629"/>
            <a:ext cx="4164017" cy="2990135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9" name="Picture 6" descr="A tree on a dirt track&#10;&#10;Description automatically generated">
            <a:extLst>
              <a:ext uri="{FF2B5EF4-FFF2-40B4-BE49-F238E27FC236}">
                <a16:creationId xmlns:a16="http://schemas.microsoft.com/office/drawing/2014/main" xmlns="" id="{408B0BAD-58AB-404C-BD40-86654F7467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58"/>
          <a:stretch/>
        </p:blipFill>
        <p:spPr>
          <a:xfrm>
            <a:off x="3801898" y="3359118"/>
            <a:ext cx="3986991" cy="28496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2F098E63-E0E3-4A49-AEFB-DF016158735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215833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4DF2BDEF-ABC9-4E4F-9BB2-697880715F5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0" y="216668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56B4EE57-A016-41FF-8088-903A7582E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9890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AC43B134-2086-4B22-9A55-6CCC0CCD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7989" y="64442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21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1F37AE-7F80-4806-8C28-C9CE82D8B918}"/>
              </a:ext>
            </a:extLst>
          </p:cNvPr>
          <p:cNvSpPr txBox="1"/>
          <p:nvPr/>
        </p:nvSpPr>
        <p:spPr>
          <a:xfrm>
            <a:off x="2492829" y="2862372"/>
            <a:ext cx="6825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Αναπτυξιακό Σχέδιο-Όραμα</a:t>
            </a:r>
          </a:p>
          <a:p>
            <a:endParaRPr lang="el-GR" dirty="0"/>
          </a:p>
          <a:p>
            <a:pPr algn="ctr"/>
            <a:r>
              <a:rPr lang="el-GR" sz="2000" dirty="0">
                <a:latin typeface="Century Gothic" panose="020B0502020202020204" pitchFamily="34" charset="0"/>
              </a:rPr>
              <a:t>Κατάρτιση Επιχειρησιακής Στρατηγικής Ανάπτυξης Οργανισμού &amp; Σχέδιο Δράσης</a:t>
            </a:r>
          </a:p>
          <a:p>
            <a:r>
              <a:rPr lang="el-GR" dirty="0"/>
              <a:t>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B8C5DD62-5A3F-45EA-BF28-0572D5E552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215833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E3DE23A4-B5CD-40E4-8BA0-064CB9D923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0" y="216668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045F814-35F0-4DFB-82D0-753C47AA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AF9B4A94-DCBC-49D3-9F15-32B4D8D6D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3FD63F1B-37B5-44FA-B3BC-48B4408F2C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xmlns="" id="{1723E08A-9ED5-410E-B043-397F8A3BE213}"/>
              </a:ext>
            </a:extLst>
          </p:cNvPr>
          <p:cNvCxnSpPr>
            <a:cxnSpLocks/>
          </p:cNvCxnSpPr>
          <p:nvPr/>
        </p:nvCxnSpPr>
        <p:spPr>
          <a:xfrm>
            <a:off x="3657038" y="4900112"/>
            <a:ext cx="4590317" cy="0"/>
          </a:xfrm>
          <a:prstGeom prst="line">
            <a:avLst/>
          </a:prstGeom>
          <a:ln w="38100" cap="rnd" cmpd="tri">
            <a:gradFill>
              <a:gsLst>
                <a:gs pos="91126">
                  <a:srgbClr val="B8CAE8"/>
                </a:gs>
                <a:gs pos="74000">
                  <a:schemeClr val="accent1">
                    <a:lumMod val="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  <a:effectLst>
            <a:outerShdw blurRad="50800" dist="101600" dir="7200000" sx="116000" sy="116000" algn="ctr" rotWithShape="0">
              <a:srgbClr val="002060">
                <a:alpha val="42000"/>
              </a:srgbClr>
            </a:outerShdw>
            <a:reflection stA="89000" endPos="60000" dir="5400000" sy="-100000" algn="bl" rotWithShape="0"/>
            <a:softEdge rad="0"/>
          </a:effectLst>
          <a:scene3d>
            <a:camera prst="orthographicFront"/>
            <a:lightRig rig="threePt" dir="t"/>
          </a:scene3d>
          <a:sp3d prstMaterial="softEdge"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Reduce Repetition And Increase Productivity - Icon Profit Png, Transparent  Png - kindpng">
            <a:extLst>
              <a:ext uri="{FF2B5EF4-FFF2-40B4-BE49-F238E27FC236}">
                <a16:creationId xmlns:a16="http://schemas.microsoft.com/office/drawing/2014/main" xmlns="" id="{6535AA40-AA44-4149-ADA2-543EDA2E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081" y="1150509"/>
            <a:ext cx="2583098" cy="1411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2D5B1E2-2D04-4F09-A95B-0E4F56B5DBE8}"/>
              </a:ext>
            </a:extLst>
          </p:cNvPr>
          <p:cNvSpPr txBox="1"/>
          <p:nvPr/>
        </p:nvSpPr>
        <p:spPr>
          <a:xfrm>
            <a:off x="3657038" y="530663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Αξιοποίηση επιτελικής μελέτης </a:t>
            </a:r>
            <a:r>
              <a:rPr lang="en-US" dirty="0" err="1">
                <a:latin typeface="Century Gothic" panose="020B0502020202020204" pitchFamily="34" charset="0"/>
              </a:rPr>
              <a:t>Dimand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30047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711D97A-75D7-4C95-8001-FB7BC4D5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362" y="644027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22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99493A-173F-46D6-BA34-6C07AB93A295}"/>
              </a:ext>
            </a:extLst>
          </p:cNvPr>
          <p:cNvSpPr txBox="1"/>
          <p:nvPr/>
        </p:nvSpPr>
        <p:spPr>
          <a:xfrm>
            <a:off x="0" y="1257740"/>
            <a:ext cx="85595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l-GR" sz="2000" dirty="0">
                <a:latin typeface="Century Gothic" panose="020B0502020202020204" pitchFamily="34" charset="0"/>
              </a:rPr>
              <a:t>Δημιουργία ενός ολοκληρωμένου σύγχρονου κέντρου άθλησης, αναψυχής, ενημέρωσης και εκπαίδευσης</a:t>
            </a:r>
          </a:p>
          <a:p>
            <a:endParaRPr lang="el-GR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  				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Στόχος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Century Gothic" panose="020B0502020202020204" pitchFamily="34" charset="0"/>
              </a:rPr>
              <a:t>A</a:t>
            </a:r>
            <a:r>
              <a:rPr lang="el-GR" dirty="0">
                <a:latin typeface="Century Gothic" panose="020B0502020202020204" pitchFamily="34" charset="0"/>
              </a:rPr>
              <a:t>νάπτυξη αθλητικού και πολιτιστικού τουρισμού 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Προσέλκυση νέων μεγάλων αθλητικών και πολιτιστικών</a:t>
            </a:r>
          </a:p>
          <a:p>
            <a:pPr lvl="4"/>
            <a:r>
              <a:rPr lang="el-GR" dirty="0">
                <a:latin typeface="Century Gothic" panose="020B0502020202020204" pitchFamily="34" charset="0"/>
              </a:rPr>
              <a:t>     διοργανώσεων</a:t>
            </a:r>
          </a:p>
          <a:p>
            <a:pPr lvl="4"/>
            <a:endParaRPr lang="el-GR" dirty="0">
              <a:latin typeface="Century Gothic" panose="020B0502020202020204" pitchFamily="34" charset="0"/>
            </a:endParaRP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Ανάδειξη του πολιτιστικού αποθέματος της περιοχής</a:t>
            </a: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Ανάπτυξη εμπορικών χώρων, χώρων εστίασης και αναψυχής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FE6BC681-7003-4B72-A082-C8F9CA2B64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215833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0EA8A7C2-E465-4A67-BE87-A962238344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0" y="216668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D9E7C5C-D4D9-458D-9F9A-971584147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B05E99D0-E648-46BD-9868-0C1038F34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289B3538-4768-4AEE-8185-E081FB4410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sp>
        <p:nvSpPr>
          <p:cNvPr id="12" name="Βέλος: Καμπύλο προς τα δεξιά 11">
            <a:extLst>
              <a:ext uri="{FF2B5EF4-FFF2-40B4-BE49-F238E27FC236}">
                <a16:creationId xmlns:a16="http://schemas.microsoft.com/office/drawing/2014/main" xmlns="" id="{E15C5E37-51D6-4A39-A0E8-289A5FDDB509}"/>
              </a:ext>
            </a:extLst>
          </p:cNvPr>
          <p:cNvSpPr/>
          <p:nvPr/>
        </p:nvSpPr>
        <p:spPr>
          <a:xfrm>
            <a:off x="1234911" y="2442708"/>
            <a:ext cx="452487" cy="5938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xmlns="" id="{C917E6CE-2EDA-47E7-A1F2-BEB2242A7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5526" y="1414021"/>
            <a:ext cx="3346515" cy="45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966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69F760F0-4554-4291-837F-B7DDE522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6270" y="64518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23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C29DB4-3B8B-4693-9CF9-426EC0FA3AEA}"/>
              </a:ext>
            </a:extLst>
          </p:cNvPr>
          <p:cNvSpPr txBox="1"/>
          <p:nvPr/>
        </p:nvSpPr>
        <p:spPr>
          <a:xfrm>
            <a:off x="5053264" y="1742703"/>
            <a:ext cx="7210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7350" lvl="3" indent="-285750">
              <a:buFont typeface="Wingdings" panose="05000000000000000000" pitchFamily="2" charset="2"/>
              <a:buChar char="v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Στρατηγικοί στόχοι </a:t>
            </a:r>
          </a:p>
          <a:p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Αναβάθμιση των υφιστάμενων κτηριακών υποδομών και χωροθέτηση νέων χρήσεων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Κατασκευή νέων κτηρι</a:t>
            </a:r>
            <a:r>
              <a:rPr lang="en-US" dirty="0">
                <a:latin typeface="Century Gothic" panose="020B0502020202020204" pitchFamily="34" charset="0"/>
              </a:rPr>
              <a:t>a</a:t>
            </a:r>
            <a:r>
              <a:rPr lang="el-GR" dirty="0">
                <a:latin typeface="Century Gothic" panose="020B0502020202020204" pitchFamily="34" charset="0"/>
              </a:rPr>
              <a:t>κών εγκαταστάσεων με </a:t>
            </a:r>
            <a:r>
              <a:rPr lang="el-GR" dirty="0" err="1">
                <a:latin typeface="Century Gothic" panose="020B0502020202020204" pitchFamily="34" charset="0"/>
              </a:rPr>
              <a:t>στοχευμένη</a:t>
            </a:r>
            <a:r>
              <a:rPr lang="el-GR" dirty="0">
                <a:latin typeface="Century Gothic" panose="020B0502020202020204" pitchFamily="34" charset="0"/>
              </a:rPr>
              <a:t> και ανταποδοτική χρήση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Νέες υπαίθριες διαμορφώσεις – νέες δραστηριότητες - νέο επιπλέον  θεματικό περιεχόμενο – περισσότεροι</a:t>
            </a:r>
            <a:r>
              <a:rPr lang="en-US" dirty="0">
                <a:latin typeface="Century Gothic" panose="020B0502020202020204" pitchFamily="34" charset="0"/>
              </a:rPr>
              <a:t> a</a:t>
            </a:r>
            <a:r>
              <a:rPr lang="el-GR" dirty="0">
                <a:latin typeface="Century Gothic" panose="020B0502020202020204" pitchFamily="34" charset="0"/>
              </a:rPr>
              <a:t>θλητές, αθλούμενοι και πολίτες στο Ολυμπιακό συγκρότημα</a:t>
            </a:r>
            <a:r>
              <a:rPr lang="en-US" dirty="0">
                <a:latin typeface="Century Gothic" panose="020B0502020202020204" pitchFamily="34" charset="0"/>
              </a:rPr>
              <a:t>        	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2927F2DE-912F-4783-8553-C19F7A8143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215833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4C9A0E5B-E349-484A-8AF2-F9950ED286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0" y="216668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9FEDCC7-025B-432B-8B9D-EDEFD5B26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2BB5057E-4206-4539-8E4F-E0FDCBEEDA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86563925-9C04-454D-B4DB-EE9FB39FB7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3BD99969-2B52-47C2-ADB7-C0A7AD1FA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185" y="1659137"/>
            <a:ext cx="4578297" cy="39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394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A28A7618-7DEE-4036-8666-5C31489CF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6843" y="643610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24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0E419C1E-2BF9-45C8-9F2D-BE47D409AD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215833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8B426BAD-BA9F-4A68-A090-9A7D7F48A2F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0" y="216668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81E0786-A026-445F-9192-31A18F2B1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D2BB45C6-8C40-460B-BDF1-4F3285547A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266235DA-F531-410D-9F72-ED4554039A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76594"/>
            <a:ext cx="12192001" cy="159511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xmlns="" id="{E8DD4C26-0A73-4F09-BA11-42117ACF3A8C}"/>
              </a:ext>
            </a:extLst>
          </p:cNvPr>
          <p:cNvSpPr/>
          <p:nvPr/>
        </p:nvSpPr>
        <p:spPr>
          <a:xfrm>
            <a:off x="1593802" y="1344648"/>
            <a:ext cx="2281287" cy="1337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90C8E6-3809-46EB-B437-02A4EAE0FEAB}"/>
              </a:ext>
            </a:extLst>
          </p:cNvPr>
          <p:cNvSpPr txBox="1"/>
          <p:nvPr/>
        </p:nvSpPr>
        <p:spPr>
          <a:xfrm>
            <a:off x="1944996" y="1824894"/>
            <a:ext cx="169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ΠΕΡΙΒΑΛΛΟΝ</a:t>
            </a:r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xmlns="" id="{98DC5B2E-C9EC-41B9-ACA0-B06E53EB599A}"/>
              </a:ext>
            </a:extLst>
          </p:cNvPr>
          <p:cNvSpPr/>
          <p:nvPr/>
        </p:nvSpPr>
        <p:spPr>
          <a:xfrm>
            <a:off x="4815282" y="1851804"/>
            <a:ext cx="970250" cy="301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xmlns="" id="{DD1BE2DF-9CC0-4778-94DB-22E49F8B340E}"/>
              </a:ext>
            </a:extLst>
          </p:cNvPr>
          <p:cNvSpPr/>
          <p:nvPr/>
        </p:nvSpPr>
        <p:spPr>
          <a:xfrm>
            <a:off x="1593802" y="3703104"/>
            <a:ext cx="2281287" cy="1337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A3F0798-E3FD-48C0-AAD9-2920E6092318}"/>
              </a:ext>
            </a:extLst>
          </p:cNvPr>
          <p:cNvSpPr txBox="1"/>
          <p:nvPr/>
        </p:nvSpPr>
        <p:spPr>
          <a:xfrm>
            <a:off x="1958650" y="4199866"/>
            <a:ext cx="1547719" cy="37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ΠΟΛΙΤΙΣΜΟΣ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6754505-C3B0-4142-BE7D-2FB451305E27}"/>
              </a:ext>
            </a:extLst>
          </p:cNvPr>
          <p:cNvSpPr txBox="1"/>
          <p:nvPr/>
        </p:nvSpPr>
        <p:spPr>
          <a:xfrm>
            <a:off x="5887453" y="1111864"/>
            <a:ext cx="5936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entury Gothic" panose="020B0502020202020204" pitchFamily="34" charset="0"/>
              </a:rPr>
              <a:t>Ενεργειακή Αναβάθμιση και ελαχιστοποίηση ενεργειακού αποτυπώματος. Ετήσια εξοικονόμηση πλέον των 1,2 εκατομμυρίων ευρώ σε ενεργειακό κόστος λειτουργίας. Δεκάδες χιλιάδες λιγότεροι τόνοι διοξειδίου του άνθρακα στο λεκανοπέδιο </a:t>
            </a:r>
          </a:p>
        </p:txBody>
      </p:sp>
      <p:sp>
        <p:nvSpPr>
          <p:cNvPr id="20" name="Βέλος: Δεξιό 19">
            <a:extLst>
              <a:ext uri="{FF2B5EF4-FFF2-40B4-BE49-F238E27FC236}">
                <a16:creationId xmlns:a16="http://schemas.microsoft.com/office/drawing/2014/main" xmlns="" id="{A603874F-0332-4A34-87C8-CD9AABC552F5}"/>
              </a:ext>
            </a:extLst>
          </p:cNvPr>
          <p:cNvSpPr/>
          <p:nvPr/>
        </p:nvSpPr>
        <p:spPr>
          <a:xfrm>
            <a:off x="4815282" y="4252525"/>
            <a:ext cx="970250" cy="301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40C54A-7034-48D8-9726-485D770BEC98}"/>
              </a:ext>
            </a:extLst>
          </p:cNvPr>
          <p:cNvSpPr txBox="1"/>
          <p:nvPr/>
        </p:nvSpPr>
        <p:spPr>
          <a:xfrm>
            <a:off x="5887453" y="3785574"/>
            <a:ext cx="52118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entury Gothic" panose="020B0502020202020204" pitchFamily="34" charset="0"/>
              </a:rPr>
              <a:t>Αξιοποίηση αρχαιολογικών ευρημάτων-μνημείων. Ανάδειξη πολιτιστικών διαδρομών και συνέργειες με το Ολυμπιακό μουσείο Αθηνών.</a:t>
            </a:r>
          </a:p>
          <a:p>
            <a:endParaRPr lang="el-GR" sz="2000" dirty="0">
              <a:latin typeface="Century Gothic" panose="020B0502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195134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5A3BC1A5-2857-4939-AAD9-2A570705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103" y="643610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25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xmlns="" id="{D759E4B9-3033-4BE6-BF36-5345C3A08D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609601" y="1699546"/>
            <a:ext cx="7332133" cy="4668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Ολιστικό σχέδιο συντήρησης, εκσυγχρονισμού και αναβάθμισης υποδομών και εγκαταστάσεων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Επαναφορά του Ολυμπιακού συγκροτήματος στην κατηγορία των 5 αστέρων 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 Επαναπιστοποίηση των εγκαταστάσεων για υλοποίηση παγκόσμιων αθλητικών διοργανώσεων 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Δημιουργία νέων αθλητικών υποδομών και κτηριακών εγκαταστάσεων για τις ομοσπονδίες και τα σωματεία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Ανάπτυξη προβλεπόμενων εμπορικών </a:t>
            </a:r>
            <a:r>
              <a:rPr lang="en-US" dirty="0">
                <a:latin typeface="Century Gothic" panose="020B0502020202020204" pitchFamily="34" charset="0"/>
              </a:rPr>
              <a:t>  </a:t>
            </a:r>
            <a:r>
              <a:rPr lang="el-GR" dirty="0">
                <a:latin typeface="Century Gothic" panose="020B0502020202020204" pitchFamily="34" charset="0"/>
              </a:rPr>
              <a:t>χρήσεων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l-GR" dirty="0">
                <a:latin typeface="Century Gothic" panose="020B0502020202020204" pitchFamily="34" charset="0"/>
              </a:rPr>
              <a:t> Κατασκευή νέων υποδομών φιλοξενίας επιπέδου 4 ή 5 αστέρων</a:t>
            </a:r>
            <a:endParaRPr lang="el-GR" dirty="0"/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7A3A7C53-2DD2-4015-86B6-9BB9BA3AEE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1E785F74-8DF3-4B66-BAD9-6C79A8D3E0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6665860D-7063-4A06-9A6A-907281177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6072990-F3A6-43BF-8E82-3CD459B49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5C99DDDD-4868-4A0F-B022-0FFDB6E237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A1B059-0F24-4FB2-A739-C62359C5E9BF}"/>
              </a:ext>
            </a:extLst>
          </p:cNvPr>
          <p:cNvSpPr txBox="1"/>
          <p:nvPr/>
        </p:nvSpPr>
        <p:spPr>
          <a:xfrm>
            <a:off x="1154464" y="1023106"/>
            <a:ext cx="629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Επιμέρους Νέοι Στόχοι 2020-2021-2022</a:t>
            </a:r>
          </a:p>
        </p:txBody>
      </p:sp>
      <p:pic>
        <p:nvPicPr>
          <p:cNvPr id="1028" name="Picture 4" descr="Στο Υπερταμείο έως τα τέλη του 2020 το ΟΑΚΑ | Banks.com.gr">
            <a:extLst>
              <a:ext uri="{FF2B5EF4-FFF2-40B4-BE49-F238E27FC236}">
                <a16:creationId xmlns:a16="http://schemas.microsoft.com/office/drawing/2014/main" xmlns="" id="{1893462B-1751-4BDE-B456-4D0D319E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8760" y="1938248"/>
            <a:ext cx="4848335" cy="36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6862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4C8E50B0-1844-4626-8C78-15E100F5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26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840346C3-0D56-4655-BE20-D6D9114328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C4D0565C-C8BF-4A46-BFB7-54F69960B03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8556870-4EAC-481C-845F-96E478CD1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452E2608-C9DB-44D0-95B2-49136AFFC3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62051F-F0AA-427E-BCC1-A976EDEBDD14}"/>
              </a:ext>
            </a:extLst>
          </p:cNvPr>
          <p:cNvSpPr txBox="1"/>
          <p:nvPr/>
        </p:nvSpPr>
        <p:spPr>
          <a:xfrm>
            <a:off x="3296653" y="617740"/>
            <a:ext cx="87980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indent="-1371600" algn="just"/>
            <a:endParaRPr lang="en-US" b="1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657600" lvl="5" indent="-1371600" algn="just"/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ΠΡΟΤΕΡΑΙΟΤΗΤΕΣ ΕΡΓΩΝ Ο.Α.Κ.Α. ΓΙΑ ΑΜΕΣΗ ΕΝΤΑΞΗ ΣΤΟ ΤΑΜΕΙΟ ΑΝΑΚΑΜΨΗΣ</a:t>
            </a:r>
            <a:endParaRPr lang="en-US" b="1" u="sng" kern="50" dirty="0"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657600" lvl="5" indent="-1371600" algn="just"/>
            <a:endParaRPr lang="el-GR" b="1" u="sng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lvl="3"/>
            <a:r>
              <a:rPr lang="el-GR" b="1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ΈΡΓΟ 1</a:t>
            </a:r>
            <a:endParaRPr lang="el-GR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en-US" b="1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lvl="3" algn="just"/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Τίτλος έργου: </a:t>
            </a:r>
            <a:r>
              <a:rPr lang="el-GR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Α΄ ΦΑΣΗ/ΜΕΛΕΤΗ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:</a:t>
            </a:r>
            <a:r>
              <a:rPr lang="en-US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Ενεργειακή</a:t>
            </a:r>
            <a:r>
              <a:rPr lang="en-US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Αναβάθμιση,     παρεμβάσεις Εξοικονόμησης Ενέργειας, Μείωση του Ενεργειακού Αποτυπώματος και ολοκληρωμένο Σύστημα Διαχείρισης </a:t>
            </a:r>
            <a:r>
              <a:rPr lang="el-GR" kern="50" dirty="0" err="1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Απορριμάτων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του Ολυμπιακού Συγκροτήματος «Σπύρος Λούης»</a:t>
            </a:r>
          </a:p>
          <a:p>
            <a:pPr algn="just">
              <a:tabLst>
                <a:tab pos="1350645" algn="ctr"/>
              </a:tabLst>
            </a:pP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 </a:t>
            </a:r>
            <a:r>
              <a:rPr lang="en-US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Προϋπολογισμός: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200.000,00 € πλέον Φ.Π.Α.</a:t>
            </a:r>
          </a:p>
          <a:p>
            <a:pPr algn="just"/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  Πηγή Χρηματοδότησης: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Τακτικός Προϋπολογισμός του Ο.Α.Κ.Α.  </a:t>
            </a:r>
            <a:endParaRPr lang="el-GR" kern="50" dirty="0"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1371600" indent="-1333500" algn="just">
              <a:buFont typeface="Arial" panose="020B0604020202020204" pitchFamily="34" charset="0"/>
              <a:buChar char="•"/>
              <a:tabLst>
                <a:tab pos="1350645" algn="ctr"/>
              </a:tabLst>
            </a:pPr>
            <a:endParaRPr lang="en-US" b="1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1409700" lvl="3" algn="just">
              <a:tabLst>
                <a:tab pos="1350645" algn="ctr"/>
              </a:tabLst>
            </a:pP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Τίτλος έργου: </a:t>
            </a:r>
            <a:r>
              <a:rPr lang="el-GR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Β΄ ΦΑΣΗ/ ΚΑΤΑΣΚΕΥΗ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: Ενεργειακή Αναβάθμιση, παρεμβάσεις Εξοικονόμησης Ενέργειας, Μείωση του Ενεργειακού Αποτυπώματος και ολοκληρωμένο Σύστημα Διαχείρισης </a:t>
            </a:r>
            <a:r>
              <a:rPr lang="el-GR" kern="50" dirty="0" err="1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Απορριμάτων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του Ολυμπιακού Συγκροτήματος «Σπύρος Λούης»</a:t>
            </a:r>
          </a:p>
          <a:p>
            <a:pPr algn="just">
              <a:tabLst>
                <a:tab pos="1350645" algn="ctr"/>
              </a:tabLst>
            </a:pP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</a:t>
            </a:r>
            <a:r>
              <a:rPr lang="en-US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Προϋπολογισμός: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10.000.000,00 €</a:t>
            </a:r>
          </a:p>
          <a:p>
            <a:pPr marL="180000" algn="just">
              <a:tabLst>
                <a:tab pos="1350645" algn="ctr"/>
              </a:tabLst>
            </a:pP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Πηγή Χρηματοδότησης: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Ταμείο Ανάκαμψης</a:t>
            </a:r>
          </a:p>
          <a:p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      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A42F542B-44DB-424C-A0BD-5401CF484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pic>
        <p:nvPicPr>
          <p:cNvPr id="1026" name="Picture 2" descr="Ολυμπιακό Στάδιο Αθήνας &quot;Σπύρος Λούης&quot; (OAKA)">
            <a:extLst>
              <a:ext uri="{FF2B5EF4-FFF2-40B4-BE49-F238E27FC236}">
                <a16:creationId xmlns:a16="http://schemas.microsoft.com/office/drawing/2014/main" xmlns="" id="{42DDDD6D-25B0-43D7-A119-49BD2AAD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308" y="2279060"/>
            <a:ext cx="4332692" cy="35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3518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486A599F-D914-4F06-9447-07E18057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27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3AA99F69-789C-4842-AEA1-C4658DED3F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ACB26EE6-0C85-4D06-992D-8712E11882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D8E97EC-88A0-4266-8DF9-2CC06B7F5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ACB5519B-3368-401F-A81D-FBCB6F1679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0750B9-C4DA-40B6-A2EF-764B135ACC2F}"/>
              </a:ext>
            </a:extLst>
          </p:cNvPr>
          <p:cNvSpPr txBox="1"/>
          <p:nvPr/>
        </p:nvSpPr>
        <p:spPr>
          <a:xfrm>
            <a:off x="3616025" y="1575623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endParaRPr lang="el-GR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C6A2D3E2-E975-4FA4-BB3A-2D26E32B51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8096DC-B9C6-4F55-B3E4-1DB42BC07BC6}"/>
              </a:ext>
            </a:extLst>
          </p:cNvPr>
          <p:cNvSpPr txBox="1"/>
          <p:nvPr/>
        </p:nvSpPr>
        <p:spPr>
          <a:xfrm>
            <a:off x="2481455" y="1898138"/>
            <a:ext cx="971054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just">
              <a:tabLst>
                <a:tab pos="1350645" algn="ctr"/>
              </a:tabLst>
            </a:pPr>
            <a:r>
              <a:rPr lang="el-GR" b="1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ΈΡΓΟ 2</a:t>
            </a:r>
            <a:endParaRPr lang="el-GR" sz="2800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tabLst>
                <a:tab pos="1350645" algn="ctr"/>
              </a:tabLst>
            </a:pPr>
            <a:r>
              <a:rPr lang="el-GR" sz="1800" b="1" u="none" strike="noStrike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 </a:t>
            </a:r>
            <a:endParaRPr lang="el-GR" sz="2800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lvl="3" algn="just"/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Τίτλος έργου: </a:t>
            </a:r>
            <a:r>
              <a:rPr lang="el-GR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Α΄ ΦΑΣΗ/ΜΕΛΕΤΗ</a:t>
            </a: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: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Συντήρηση – Επισκευή – Εκσυγχρονισμός μηχανοστασίων Ανοιχτού και Κλειστού Κολυμβητηρίου Αθλητικού Συγκροτήματος «Σπύρος Λούης»</a:t>
            </a:r>
            <a:endParaRPr lang="el-GR" sz="2800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tabLst>
                <a:tab pos="1350645" algn="ctr"/>
              </a:tabLst>
            </a:pPr>
            <a:r>
              <a:rPr lang="el-GR" sz="1800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  Προϋπολογισμός: </a:t>
            </a:r>
            <a:r>
              <a:rPr lang="el-GR" sz="1800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Έργο ώριμο προς δημοπράτηση από τεχνική υπηρεσία</a:t>
            </a:r>
            <a:endParaRPr lang="el-GR" sz="2800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/>
            <a:r>
              <a:rPr lang="el-GR" sz="1800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  Πηγή Χρηματοδότησης: </a:t>
            </a:r>
            <a:r>
              <a:rPr lang="el-GR" sz="1800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Τακτικός Προϋπολογισμός του Ο.Α.Κ.Α.  </a:t>
            </a:r>
          </a:p>
          <a:p>
            <a:pPr algn="just"/>
            <a:r>
              <a:rPr lang="el-GR" sz="1800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</a:t>
            </a:r>
          </a:p>
          <a:p>
            <a:pPr lvl="3" algn="just"/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Τίτλος έργου: </a:t>
            </a:r>
            <a:r>
              <a:rPr lang="el-GR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Β΄ ΦΑΣΗ/</a:t>
            </a:r>
            <a:r>
              <a:rPr lang="en-US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KATA</a:t>
            </a:r>
            <a:r>
              <a:rPr lang="el-GR" u="sng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ΣΚΕΥΗ</a:t>
            </a:r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: </a:t>
            </a:r>
            <a:r>
              <a:rPr lang="el-GR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Συντήρηση – Επισκευή – Εκσυγχρονισμός μηχανοστασίων Ανοιχτού και Κλειστού Κολυμβητηρίου Αθλητικού Συγκροτήματος «Σπύρος Λούης» </a:t>
            </a:r>
          </a:p>
          <a:p>
            <a:pPr algn="just">
              <a:tabLst>
                <a:tab pos="1350645" algn="ctr"/>
              </a:tabLst>
            </a:pPr>
            <a:r>
              <a:rPr lang="el-GR" sz="1800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 </a:t>
            </a:r>
            <a:r>
              <a:rPr lang="en-US" sz="1800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l-GR" sz="1800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Προϋπολογισμός: </a:t>
            </a:r>
            <a:r>
              <a:rPr lang="el-GR" sz="1800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4.500.000,00 €</a:t>
            </a:r>
          </a:p>
          <a:p>
            <a:pPr algn="just"/>
            <a:r>
              <a:rPr lang="el-GR" sz="1800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            Πηγή Χρηματοδότησης: </a:t>
            </a:r>
            <a:r>
              <a:rPr lang="el-GR" sz="1800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Ταμείο Ανάκαμψης</a:t>
            </a:r>
          </a:p>
          <a:p>
            <a:pPr algn="just"/>
            <a:endParaRPr lang="el-GR" sz="2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312A53-5E77-42A0-AC3D-CE0F53F1C1A6}"/>
              </a:ext>
            </a:extLst>
          </p:cNvPr>
          <p:cNvSpPr txBox="1"/>
          <p:nvPr/>
        </p:nvSpPr>
        <p:spPr>
          <a:xfrm>
            <a:off x="2978345" y="764866"/>
            <a:ext cx="8357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just"/>
            <a:endParaRPr lang="en-US" b="1" kern="5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657600" lvl="5" indent="-1371600" algn="just"/>
            <a:r>
              <a:rPr lang="el-GR" b="1" kern="5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ΠΡΟΤΕΡΑΙΟΤΗΤΕΣ ΕΡΓΩΝ Ο.Α.Κ.Α. ΓΙΑ ΑΜΕΣΗ ΕΝΤΑΞΗ ΣΤΟ ΤΑΜΕΙΟ ΑΝΑΚΑΜΨΗΣ</a:t>
            </a:r>
            <a:endParaRPr lang="en-US" b="1" u="sng" kern="50" dirty="0">
              <a:latin typeface="Century Gothic" panose="020B0502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2050" name="Picture 2" descr="Κρούσμα κορωνοϊού σε σωματείο που λειτουργεί στο κολυμβητήριο του ΟΑΚΑ |  ΕΛΛΑΔΑ | iefimerida.gr">
            <a:extLst>
              <a:ext uri="{FF2B5EF4-FFF2-40B4-BE49-F238E27FC236}">
                <a16:creationId xmlns:a16="http://schemas.microsoft.com/office/drawing/2014/main" xmlns="" id="{E0DD8DFA-FF48-424D-B1E4-294CDB9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567" y="2498953"/>
            <a:ext cx="3513221" cy="32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624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9DC80701-1400-4051-86BA-4B411588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28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7196B6BB-C7F9-44CF-AB0E-DA03BF41E19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BF65BF85-E96E-4F2F-B896-0A9D56A367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2D08DDB-4561-45B5-8346-C9EF11DB9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922C65BF-6473-4E9B-BFAF-B73CC10844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B43DEA-8C8F-4FB4-B808-C58457F378EE}"/>
              </a:ext>
            </a:extLst>
          </p:cNvPr>
          <p:cNvSpPr txBox="1"/>
          <p:nvPr/>
        </p:nvSpPr>
        <p:spPr>
          <a:xfrm>
            <a:off x="3665621" y="1543109"/>
            <a:ext cx="8526379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spcAft>
                <a:spcPts val="1000"/>
              </a:spcAf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ΈΡΓΑ ΣΕ ΕΞΕΛΙΞΗ ΜΕ ΑΥΤΟΧΡΗΜΑΤΟΔΟΤΗΣΗ</a:t>
            </a:r>
            <a:endParaRPr lang="en-US" b="1" u="none" strike="noStrike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743200" lvl="3" indent="-1371600" algn="just">
              <a:spcAft>
                <a:spcPts val="1000"/>
              </a:spcAf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1</a:t>
            </a:r>
          </a:p>
          <a:p>
            <a:pPr lvl="3" algn="just">
              <a:spcAft>
                <a:spcPts val="1000"/>
              </a:spcAft>
            </a:pPr>
            <a:r>
              <a:rPr lang="el-GR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</a:t>
            </a: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ίτλος έργου: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Αντικατάσταση φθαρμένου υλικού, Αποκατάσταση φθαρμένων υποδομών, Συντήρηση και Αποκατάσταση αθλητικών υποδομών του Ολυμπιακού Συγκροτήματος «Σπύρος Λούης» Φάση Α </a:t>
            </a: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(Ολοκληρώθηκε)</a:t>
            </a:r>
            <a:endParaRPr lang="en-US" b="1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</a:t>
            </a:r>
            <a:r>
              <a:rPr lang="en-US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Προϋπολογισμός: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1.200.000,00 €</a:t>
            </a:r>
            <a:r>
              <a:rPr lang="en-US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						</a:t>
            </a:r>
          </a:p>
          <a:p>
            <a:pPr algn="just">
              <a:spcAft>
                <a:spcPts val="1000"/>
              </a:spcAf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Πηγή Χρηματοδότησης: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Τακτικός Προϋπολογισμός Ο.Α.Κ.Α</a:t>
            </a:r>
            <a:endParaRPr lang="el-GR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E2254D01-20D8-4224-8605-1B5E7B4118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6890CF1C-D107-43F3-8895-3C1A511917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720" y="1133710"/>
            <a:ext cx="2955649" cy="207712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289722CE-B591-49EF-B9EE-C528FE2868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720" y="3429000"/>
            <a:ext cx="2955649" cy="24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096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B2B2AF5-0413-413B-8FBB-271FEFFC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29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AAA5EA01-B996-4FBA-8450-8F4080DA07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173275A6-426A-42C0-90C0-F710FFC981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7CEDC77-DBD8-4953-B6E3-B7A8672C2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198F8BD9-1021-49EB-8105-5D133E7969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471DD3B6-14EA-48E6-884A-89A975AB94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7FBF0D-DBC4-4A30-B4E2-70FB939C4A46}"/>
              </a:ext>
            </a:extLst>
          </p:cNvPr>
          <p:cNvSpPr txBox="1"/>
          <p:nvPr/>
        </p:nvSpPr>
        <p:spPr>
          <a:xfrm>
            <a:off x="3449053" y="932394"/>
            <a:ext cx="8591921" cy="566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ΈΡΓΑ ΠΟΥ ΕΙΝΑΙ ΩΡΙΜΑ ΠΡΟΣ ΑΜΕΣΗ ΥΛΟΠΟΙΗΣΗ</a:t>
            </a:r>
            <a:endParaRPr lang="en-US" b="1" u="sng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743200" lvl="3" indent="-1371600" algn="just">
              <a:spcAft>
                <a:spcPts val="1000"/>
              </a:spcAf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1</a:t>
            </a:r>
          </a:p>
          <a:p>
            <a:pPr lvl="3" algn="just">
              <a:spcAft>
                <a:spcPts val="1000"/>
              </a:spcAft>
            </a:pPr>
            <a:r>
              <a:rPr lang="el-GR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</a:t>
            </a: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ίτλος έργου: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Αντικατάσταση φθαρμένου υλικού, Αποκατάσταση φθαρμένων   υποδομών, Συντήρηση και Αποκατάσταση αθλητικών υποδομών του Ολυμπιακού </a:t>
            </a:r>
            <a:r>
              <a:rPr lang="el-GR" dirty="0" err="1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Συγκτοτήματος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«Σπύρος Λούης» Φάση Β</a:t>
            </a:r>
            <a:r>
              <a:rPr lang="en-US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(2021)</a:t>
            </a:r>
            <a:endParaRPr lang="el-GR" b="1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Προϋπολογισμός: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1.500.000,00 €</a:t>
            </a:r>
            <a:endParaRPr lang="el-GR" dirty="0"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Πηγή Χρηματοδότησης  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Τακτικός Προϋπολογισμός Ο.Α.Κ.Α.</a:t>
            </a:r>
            <a:endParaRPr lang="en-US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2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3" algn="just"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Τίτλος έργου: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Εργασίες Ανακατασκευής υποδομής και ταρτάν των κολουάρ του Κεντρικού Ολυμπιακού Σταδίου, των δύο ανοιχτών βοηθητικών γηπέδων/προπονητηρίων  Κ1 και Κ2 του Ο.Α.Κ.Α και του κλειστού προπονητηρίου στίβου 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Προϋπολογισμός 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2.600.000,00 €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Πηγή Χρηματοδότησης  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Περιφέρεια Αττικής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l-GR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Στο Κ1 του ΟΑΚΑ τα δύο κρούσματα - SPORTSFEED">
            <a:extLst>
              <a:ext uri="{FF2B5EF4-FFF2-40B4-BE49-F238E27FC236}">
                <a16:creationId xmlns:a16="http://schemas.microsoft.com/office/drawing/2014/main" xmlns="" id="{160D7609-EBCB-4679-A215-92EB672E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83" y="969619"/>
            <a:ext cx="3020975" cy="24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Φωτοθήκη | OAKA">
            <a:extLst>
              <a:ext uri="{FF2B5EF4-FFF2-40B4-BE49-F238E27FC236}">
                <a16:creationId xmlns:a16="http://schemas.microsoft.com/office/drawing/2014/main" xmlns="" id="{8032A568-130E-43F5-A2ED-8A339333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83" y="3753852"/>
            <a:ext cx="3020975" cy="23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478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44A17-1011-4341-BE4F-FDD21904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0" y="-14470"/>
            <a:ext cx="11970748" cy="235532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Σήμερα, ένα χρόνο μετά:</a:t>
            </a:r>
            <a: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  <a:t/>
            </a:r>
            <a:b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</a:b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  <a:t>Η ν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έα </a:t>
            </a:r>
            <a:r>
              <a:rPr lang="en-US" sz="2000" b="1" dirty="0">
                <a:latin typeface="Century Gothic" panose="020B0502020202020204" pitchFamily="34" charset="0"/>
                <a:ea typeface="+mj-lt"/>
                <a:cs typeface="+mj-lt"/>
              </a:rPr>
              <a:t>Διοίκηση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και </a:t>
            </a:r>
            <a:r>
              <a:rPr lang="el-GR" sz="2000" b="1" dirty="0">
                <a:latin typeface="Century Gothic" panose="020B0502020202020204" pitchFamily="34" charset="0"/>
                <a:ea typeface="+mj-lt"/>
                <a:cs typeface="+mj-lt"/>
              </a:rPr>
              <a:t>Δ</a:t>
            </a:r>
            <a:r>
              <a:rPr lang="en-US" sz="2000" b="1" dirty="0" err="1">
                <a:latin typeface="Century Gothic" panose="020B0502020202020204" pitchFamily="34" charset="0"/>
                <a:ea typeface="+mj-lt"/>
                <a:cs typeface="+mj-lt"/>
              </a:rPr>
              <a:t>ιεύθυνση</a:t>
            </a:r>
            <a:r>
              <a:rPr lang="en-US" sz="2000" b="1" dirty="0"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έ</a:t>
            </a:r>
            <a:r>
              <a:rPr lang="el-GR" sz="2000" dirty="0" err="1">
                <a:latin typeface="Century Gothic" panose="020B0502020202020204" pitchFamily="34" charset="0"/>
                <a:ea typeface="+mj-lt"/>
                <a:cs typeface="+mj-lt"/>
              </a:rPr>
              <a:t>χουν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ήδη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ξεκινήσει</a:t>
            </a:r>
            <a: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  <a:t> 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:</a:t>
            </a:r>
            <a:endParaRPr lang="en-US" sz="2000" dirty="0">
              <a:latin typeface="Century Gothic" panose="020B0502020202020204" pitchFamily="34" charset="0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F7BB2C-748C-419D-89FA-C2CC9183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70150708-6526-4806-9941-B7E860758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353831"/>
            <a:ext cx="12192001" cy="15951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4B794F13-8CA6-4585-9693-1C9379292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52151"/>
            <a:ext cx="12192000" cy="45719"/>
          </a:xfrm>
          <a:prstGeom prst="rect">
            <a:avLst/>
          </a:prstGeom>
        </p:spPr>
      </p:pic>
      <p:sp>
        <p:nvSpPr>
          <p:cNvPr id="16" name="Θέση αριθμού διαφάνειας 15">
            <a:extLst>
              <a:ext uri="{FF2B5EF4-FFF2-40B4-BE49-F238E27FC236}">
                <a16:creationId xmlns:a16="http://schemas.microsoft.com/office/drawing/2014/main" xmlns="" id="{10416487-1F65-4DD3-B9D3-9CD0A1C9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001" y="651095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3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xmlns="" id="{B8D2C984-891B-4DD9-9867-7BDF5CE75D0D}"/>
              </a:ext>
            </a:extLst>
          </p:cNvPr>
          <p:cNvGrpSpPr/>
          <p:nvPr/>
        </p:nvGrpSpPr>
        <p:grpSpPr>
          <a:xfrm>
            <a:off x="2741063" y="1585023"/>
            <a:ext cx="5333868" cy="1112167"/>
            <a:chOff x="610087" y="0"/>
            <a:chExt cx="5333868" cy="1112167"/>
          </a:xfrm>
        </p:grpSpPr>
        <p:sp>
          <p:nvSpPr>
            <p:cNvPr id="24" name="Ορθογώνιο: Στρογγύλεμα γωνιών 23">
              <a:extLst>
                <a:ext uri="{FF2B5EF4-FFF2-40B4-BE49-F238E27FC236}">
                  <a16:creationId xmlns:a16="http://schemas.microsoft.com/office/drawing/2014/main" xmlns="" id="{72B55083-1A0E-46B9-A8B5-CD2AD13821E6}"/>
                </a:ext>
              </a:extLst>
            </p:cNvPr>
            <p:cNvSpPr/>
            <p:nvPr/>
          </p:nvSpPr>
          <p:spPr>
            <a:xfrm>
              <a:off x="610087" y="0"/>
              <a:ext cx="5333868" cy="111216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Ορθογώνιο: Στρογγύλεμα γωνιών 4">
              <a:extLst>
                <a:ext uri="{FF2B5EF4-FFF2-40B4-BE49-F238E27FC236}">
                  <a16:creationId xmlns:a16="http://schemas.microsoft.com/office/drawing/2014/main" xmlns="" id="{4C58CA10-255E-4643-98B5-4D463D7AC221}"/>
                </a:ext>
              </a:extLst>
            </p:cNvPr>
            <p:cNvSpPr txBox="1"/>
            <p:nvPr/>
          </p:nvSpPr>
          <p:spPr>
            <a:xfrm>
              <a:off x="1257134" y="32573"/>
              <a:ext cx="4039774" cy="104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Κα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νονισμός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λειτουργί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ας του οργανισμού </a:t>
              </a:r>
            </a:p>
          </p:txBody>
        </p:sp>
      </p:grpSp>
      <p:grpSp>
        <p:nvGrpSpPr>
          <p:cNvPr id="26" name="Ομάδα 25">
            <a:extLst>
              <a:ext uri="{FF2B5EF4-FFF2-40B4-BE49-F238E27FC236}">
                <a16:creationId xmlns:a16="http://schemas.microsoft.com/office/drawing/2014/main" xmlns="" id="{6603E2F9-A8E9-4AF1-96C1-85B74DDC25C7}"/>
              </a:ext>
            </a:extLst>
          </p:cNvPr>
          <p:cNvGrpSpPr/>
          <p:nvPr/>
        </p:nvGrpSpPr>
        <p:grpSpPr>
          <a:xfrm>
            <a:off x="2773637" y="2798242"/>
            <a:ext cx="5333868" cy="1112167"/>
            <a:chOff x="580218" y="1199059"/>
            <a:chExt cx="5333868" cy="1112167"/>
          </a:xfrm>
        </p:grpSpPr>
        <p:sp>
          <p:nvSpPr>
            <p:cNvPr id="27" name="Ορθογώνιο: Στρογγύλεμα γωνιών 26">
              <a:extLst>
                <a:ext uri="{FF2B5EF4-FFF2-40B4-BE49-F238E27FC236}">
                  <a16:creationId xmlns:a16="http://schemas.microsoft.com/office/drawing/2014/main" xmlns="" id="{B684C7FC-2EBA-4308-B32D-9A0960829621}"/>
                </a:ext>
              </a:extLst>
            </p:cNvPr>
            <p:cNvSpPr/>
            <p:nvPr/>
          </p:nvSpPr>
          <p:spPr>
            <a:xfrm>
              <a:off x="580218" y="1199059"/>
              <a:ext cx="5333868" cy="111216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Ορθογώνιο: Στρογγύλεμα γωνιών 4">
              <a:extLst>
                <a:ext uri="{FF2B5EF4-FFF2-40B4-BE49-F238E27FC236}">
                  <a16:creationId xmlns:a16="http://schemas.microsoft.com/office/drawing/2014/main" xmlns="" id="{C053400C-BCE6-4424-8DCF-9E04755F2581}"/>
                </a:ext>
              </a:extLst>
            </p:cNvPr>
            <p:cNvSpPr txBox="1"/>
            <p:nvPr/>
          </p:nvSpPr>
          <p:spPr>
            <a:xfrm>
              <a:off x="1124001" y="1249859"/>
              <a:ext cx="4099099" cy="104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Κα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νονισμός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  <a:r>
                <a:rPr lang="el-GR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μισθώσεων και 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π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ρομηθειών</a:t>
              </a:r>
              <a:r>
                <a:rPr lang="el-GR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-</a:t>
              </a:r>
              <a:r>
                <a:rPr lang="el-GR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οργάνωση οικονομικής διεύθυνσης</a:t>
              </a:r>
              <a:endPara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Ομάδα 28">
            <a:extLst>
              <a:ext uri="{FF2B5EF4-FFF2-40B4-BE49-F238E27FC236}">
                <a16:creationId xmlns:a16="http://schemas.microsoft.com/office/drawing/2014/main" xmlns="" id="{0EC7B0C6-D9B7-4EC9-BB4F-A45BE189356C}"/>
              </a:ext>
            </a:extLst>
          </p:cNvPr>
          <p:cNvGrpSpPr/>
          <p:nvPr/>
        </p:nvGrpSpPr>
        <p:grpSpPr>
          <a:xfrm>
            <a:off x="2773637" y="4006666"/>
            <a:ext cx="5333868" cy="1112167"/>
            <a:chOff x="571310" y="2556591"/>
            <a:chExt cx="5333868" cy="1112167"/>
          </a:xfrm>
        </p:grpSpPr>
        <p:sp>
          <p:nvSpPr>
            <p:cNvPr id="30" name="Ορθογώνιο: Στρογγύλεμα γωνιών 29">
              <a:extLst>
                <a:ext uri="{FF2B5EF4-FFF2-40B4-BE49-F238E27FC236}">
                  <a16:creationId xmlns:a16="http://schemas.microsoft.com/office/drawing/2014/main" xmlns="" id="{C12D1F69-8C9B-422B-B6DA-66084AA20BD1}"/>
                </a:ext>
              </a:extLst>
            </p:cNvPr>
            <p:cNvSpPr/>
            <p:nvPr/>
          </p:nvSpPr>
          <p:spPr>
            <a:xfrm>
              <a:off x="571310" y="2556591"/>
              <a:ext cx="5333868" cy="111216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Ορθογώνιο: Στρογγύλεμα γωνιών 4">
              <a:extLst>
                <a:ext uri="{FF2B5EF4-FFF2-40B4-BE49-F238E27FC236}">
                  <a16:creationId xmlns:a16="http://schemas.microsoft.com/office/drawing/2014/main" xmlns="" id="{F65E614A-3787-4699-B105-2ED215CAB08C}"/>
                </a:ext>
              </a:extLst>
            </p:cNvPr>
            <p:cNvSpPr txBox="1"/>
            <p:nvPr/>
          </p:nvSpPr>
          <p:spPr>
            <a:xfrm>
              <a:off x="1152787" y="2610943"/>
              <a:ext cx="4105766" cy="104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Αν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αδιάρθρωση λειτουργίας</a:t>
              </a:r>
              <a:r>
                <a:rPr lang="el-GR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εγκαταστάσεων</a:t>
              </a:r>
              <a:endPara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xmlns="" id="{5916E0FC-E01F-4EC4-B70E-AC9D970F08FD}"/>
              </a:ext>
            </a:extLst>
          </p:cNvPr>
          <p:cNvGrpSpPr/>
          <p:nvPr/>
        </p:nvGrpSpPr>
        <p:grpSpPr>
          <a:xfrm>
            <a:off x="2797409" y="5182646"/>
            <a:ext cx="5333868" cy="1112167"/>
            <a:chOff x="679801" y="3844846"/>
            <a:chExt cx="5333868" cy="1112167"/>
          </a:xfrm>
        </p:grpSpPr>
        <p:sp>
          <p:nvSpPr>
            <p:cNvPr id="33" name="Ορθογώνιο: Στρογγύλεμα γωνιών 32">
              <a:extLst>
                <a:ext uri="{FF2B5EF4-FFF2-40B4-BE49-F238E27FC236}">
                  <a16:creationId xmlns:a16="http://schemas.microsoft.com/office/drawing/2014/main" xmlns="" id="{71375480-25CD-40B0-AE67-537C86701DD8}"/>
                </a:ext>
              </a:extLst>
            </p:cNvPr>
            <p:cNvSpPr/>
            <p:nvPr/>
          </p:nvSpPr>
          <p:spPr>
            <a:xfrm>
              <a:off x="679801" y="3844846"/>
              <a:ext cx="5333868" cy="1112167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Ορθογώνιο: Στρογγύλεμα γωνιών 4">
              <a:extLst>
                <a:ext uri="{FF2B5EF4-FFF2-40B4-BE49-F238E27FC236}">
                  <a16:creationId xmlns:a16="http://schemas.microsoft.com/office/drawing/2014/main" xmlns="" id="{737D84A3-7636-47D5-BF7A-FD316999839A}"/>
                </a:ext>
              </a:extLst>
            </p:cNvPr>
            <p:cNvSpPr txBox="1"/>
            <p:nvPr/>
          </p:nvSpPr>
          <p:spPr>
            <a:xfrm>
              <a:off x="1199811" y="3858418"/>
              <a:ext cx="4099099" cy="1047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Κατα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γρ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αφή</a:t>
              </a:r>
              <a:r>
                <a:rPr lang="el-GR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,</a:t>
              </a:r>
              <a:r>
                <a:rPr lang="en-US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ιεράρχηση</a:t>
              </a:r>
              <a:r>
                <a:rPr lang="el-GR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, ωρίμανση και εκκίνηση Τ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εχνικών</a:t>
              </a:r>
              <a:r>
                <a:rPr lang="el-GR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και</a:t>
              </a:r>
              <a:r>
                <a:rPr lang="el-GR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Δ</a:t>
              </a:r>
              <a:r>
                <a:rPr lang="en-US" sz="1800" kern="12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ομικών</a:t>
              </a:r>
              <a:r>
                <a:rPr lang="el-GR" sz="1800" kern="12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παρεμβάσεων</a:t>
              </a:r>
              <a:endPara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6" name="Βέλος: Δεξιό 35">
            <a:extLst>
              <a:ext uri="{FF2B5EF4-FFF2-40B4-BE49-F238E27FC236}">
                <a16:creationId xmlns:a16="http://schemas.microsoft.com/office/drawing/2014/main" xmlns="" id="{1C926BF3-F176-48FC-A0B0-34629CBA6855}"/>
              </a:ext>
            </a:extLst>
          </p:cNvPr>
          <p:cNvSpPr/>
          <p:nvPr/>
        </p:nvSpPr>
        <p:spPr>
          <a:xfrm>
            <a:off x="1716583" y="2055767"/>
            <a:ext cx="665620" cy="34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Βέλος: Δεξιό 37">
            <a:extLst>
              <a:ext uri="{FF2B5EF4-FFF2-40B4-BE49-F238E27FC236}">
                <a16:creationId xmlns:a16="http://schemas.microsoft.com/office/drawing/2014/main" xmlns="" id="{0EFB922E-DEE7-481E-A97F-3ED6AD92EDD0}"/>
              </a:ext>
            </a:extLst>
          </p:cNvPr>
          <p:cNvSpPr/>
          <p:nvPr/>
        </p:nvSpPr>
        <p:spPr>
          <a:xfrm>
            <a:off x="1716583" y="3238802"/>
            <a:ext cx="665620" cy="34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Βέλος: Δεξιό 38">
            <a:extLst>
              <a:ext uri="{FF2B5EF4-FFF2-40B4-BE49-F238E27FC236}">
                <a16:creationId xmlns:a16="http://schemas.microsoft.com/office/drawing/2014/main" xmlns="" id="{7BBB047F-61CB-428C-8BAC-9570CB36BAA6}"/>
              </a:ext>
            </a:extLst>
          </p:cNvPr>
          <p:cNvSpPr/>
          <p:nvPr/>
        </p:nvSpPr>
        <p:spPr>
          <a:xfrm>
            <a:off x="1710933" y="4474895"/>
            <a:ext cx="665620" cy="34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Βέλος: Δεξιό 39">
            <a:extLst>
              <a:ext uri="{FF2B5EF4-FFF2-40B4-BE49-F238E27FC236}">
                <a16:creationId xmlns:a16="http://schemas.microsoft.com/office/drawing/2014/main" xmlns="" id="{927A175A-6519-4687-BDF9-190E4E081404}"/>
              </a:ext>
            </a:extLst>
          </p:cNvPr>
          <p:cNvSpPr/>
          <p:nvPr/>
        </p:nvSpPr>
        <p:spPr>
          <a:xfrm>
            <a:off x="1710933" y="5503665"/>
            <a:ext cx="665620" cy="34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5" name="Εικόνα 34">
            <a:extLst>
              <a:ext uri="{FF2B5EF4-FFF2-40B4-BE49-F238E27FC236}">
                <a16:creationId xmlns:a16="http://schemas.microsoft.com/office/drawing/2014/main" xmlns="" id="{AEC9A702-31D9-4F8B-82F6-4FD54E6637B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Εικόνα 36">
            <a:extLst>
              <a:ext uri="{FF2B5EF4-FFF2-40B4-BE49-F238E27FC236}">
                <a16:creationId xmlns:a16="http://schemas.microsoft.com/office/drawing/2014/main" xmlns="" id="{CD448989-2210-4157-9912-F51502D782A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91709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E41817EF-939E-491C-983B-9966E4DB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30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BAD702-454F-4ECE-80EE-07E263A1F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283" y="31639"/>
            <a:ext cx="1498209" cy="66894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D3E4B266-BDAF-414B-8CE7-F700E8C672D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B6B1B873-AA73-49CC-96CB-50EA545E16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2EDB0880-C361-4F51-8E40-681668F7B6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3F7D56E4-0F58-4E7D-8A38-81DCA2C28F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C1772C-6A58-49DF-94D9-A0F9A4945928}"/>
              </a:ext>
            </a:extLst>
          </p:cNvPr>
          <p:cNvSpPr txBox="1"/>
          <p:nvPr/>
        </p:nvSpPr>
        <p:spPr>
          <a:xfrm>
            <a:off x="3946358" y="1237793"/>
            <a:ext cx="8245642" cy="4970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3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3" algn="just"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Τίτλος έργου: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Εργασίες Ανακατασκευής της Μόνωσης στις στέγες του Κλειστού Κολυμβητηρίου και του Κλειστού Γυμναστηρίου «Νίκος Γκάλης»  του Ο.Α.Κ.Α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Προϋπολογισμός</a:t>
            </a:r>
            <a:r>
              <a:rPr lang="en-US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150.000,00 €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Πηγή Χρηματοδότησης : 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Περιφέρεια Αττικής</a:t>
            </a:r>
            <a:endParaRPr lang="en-US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endParaRPr lang="el-GR" b="1" u="sng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4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3" algn="just"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Τίτλος έργου: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Ανακατασκευή και Ενίσχυση Περίφραξης και Θ</a:t>
            </a:r>
            <a:r>
              <a:rPr lang="el-GR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υ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ρών εισόδου/ εξόδου του Ο.Α.Κ.Α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Προϋπολογισμός</a:t>
            </a:r>
            <a:r>
              <a:rPr lang="el-GR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110.000,00 €</a:t>
            </a:r>
            <a:endParaRPr lang="el-GR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Πηγή Χρηματοδότησης 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Περιφέρεια Αττικής</a:t>
            </a:r>
            <a:endParaRPr lang="el-GR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l-GR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B1929E2C-AF33-4BFE-8E81-4B266D5A4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914" y="1021687"/>
            <a:ext cx="3421693" cy="2558716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E2BF8F4B-4068-457B-99BA-A0B896C31B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914" y="3626987"/>
            <a:ext cx="3411621" cy="25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38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C337C808-4159-4D4C-84C2-35823E3E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31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78E3943C-25C7-40B8-9A39-1342DD4792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6C70457B-34E2-4D91-8979-FFC3A9F6D2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189BD18-A3FE-409E-83C3-4E84710B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ECA9A204-D984-4B6B-9FAF-2106516F54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2D145CBE-B181-43ED-BFA3-776687A22A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CC2BD7-C6DA-4923-AE28-9F59A20E35D2}"/>
              </a:ext>
            </a:extLst>
          </p:cNvPr>
          <p:cNvSpPr txBox="1"/>
          <p:nvPr/>
        </p:nvSpPr>
        <p:spPr>
          <a:xfrm>
            <a:off x="2719137" y="889148"/>
            <a:ext cx="9397193" cy="5597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15000"/>
              </a:lnSpc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ΠΡΟΤΕΡΑΙΟΤΗΤΕΣ ΓΙΑ ΝΕΕΣ ΜΕΛΕΤΕΣ ΓΙΑ ΤΙΣ ΑΝΑΓΚΕΣ ΤΟΥ Ο.Α.Κ.Α.</a:t>
            </a:r>
          </a:p>
          <a:p>
            <a:pPr lvl="3" algn="just">
              <a:lnSpc>
                <a:spcPct val="115000"/>
              </a:lnSpc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</a:t>
            </a:r>
            <a:r>
              <a:rPr lang="el-GR" b="1" u="sng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ΡΓΟ 1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3" algn="just">
              <a:lnSpc>
                <a:spcPct val="115000"/>
              </a:lnSpc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Τίτλος έργου: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Στατική Ενίσχυση και Συντήρηση στεγάστρων Ολυμπιακού Σταδίου και γενικό πρόγραμμα Συντήρησης και Επισκευών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50645" algn="ctr"/>
              </a:tabLs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Προϋπολογισμός: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15.000.000,00 €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Πηγή Χρηματοδότησης: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Περιφέρεια Αττικής</a:t>
            </a:r>
          </a:p>
          <a:p>
            <a:pPr lvl="3" algn="just">
              <a:lnSpc>
                <a:spcPct val="115000"/>
              </a:lnSpc>
              <a:spcAft>
                <a:spcPts val="1000"/>
              </a:spcAft>
              <a:tabLst>
                <a:tab pos="1350645" algn="ctr"/>
              </a:tabLst>
            </a:pPr>
            <a:endParaRPr lang="en-US" dirty="0">
              <a:latin typeface="Century Gothic" panose="020B050202020202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lvl="3" algn="just">
              <a:lnSpc>
                <a:spcPct val="115000"/>
              </a:lnSpc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2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3" algn="just">
              <a:lnSpc>
                <a:spcPct val="115000"/>
              </a:lnSpc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Τίτλος έργου: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Μελέτη και Κατασκευή κεντρικού κτιρίου στέγασης ομοσπονδιών και Κλειστού Εθνικού Γηπέδου εκδηλώσεων και χάντμπολ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50645" algn="ctr"/>
              </a:tabLs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Προϋπολογισμός: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5.000.000,00 €</a:t>
            </a:r>
            <a:endParaRPr lang="el-GR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Πηγή Χρηματοδότησης: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Σ.Δ.Ι.Τ.</a:t>
            </a:r>
            <a:endParaRPr lang="el-GR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l-GR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ΣΤΟ ΟΑΚΑ Ο ΟΜΙΛΟΣ ΤΟΥ EURO 2018">
            <a:extLst>
              <a:ext uri="{FF2B5EF4-FFF2-40B4-BE49-F238E27FC236}">
                <a16:creationId xmlns:a16="http://schemas.microsoft.com/office/drawing/2014/main" xmlns="" id="{781E06C4-0C5A-4D26-B4D2-8BCC6B13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885" y="3718331"/>
            <a:ext cx="3192190" cy="237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Καταρρέει ο Καλατράβα">
            <a:extLst>
              <a:ext uri="{FF2B5EF4-FFF2-40B4-BE49-F238E27FC236}">
                <a16:creationId xmlns:a16="http://schemas.microsoft.com/office/drawing/2014/main" xmlns="" id="{39DF17B5-FEDB-4015-B6B3-8E307580D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886" y="1188880"/>
            <a:ext cx="3144016" cy="237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0805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9391FAAC-3AEB-40FC-9A5F-AE1383C7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32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77FDECE-1483-40B8-A396-EB7F7B79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104B571D-E36C-4411-B51C-F6C6515EEC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334CBE23-5064-46CC-B964-899772E92A7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D496FA45-95C7-447B-B9C5-6AB3605CE7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1E7DE405-1E30-4351-B466-BF70FFEDCA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4F88C4-940F-4A13-AC1F-5F55E5EE2F47}"/>
              </a:ext>
            </a:extLst>
          </p:cNvPr>
          <p:cNvSpPr txBox="1"/>
          <p:nvPr/>
        </p:nvSpPr>
        <p:spPr>
          <a:xfrm>
            <a:off x="3585410" y="1113257"/>
            <a:ext cx="8370083" cy="5119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3</a:t>
            </a:r>
          </a:p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Τίτλος έργου: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Μελέτη και Ανέγερση ξενοδοχείου τεσσάρων (4) ή πέντε (5)</a:t>
            </a:r>
            <a:r>
              <a:rPr lang="en-US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αστέρων δυναμικότητας 100 (</a:t>
            </a:r>
            <a:r>
              <a:rPr lang="el-GR" dirty="0" err="1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εκατόν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 έως 150 (</a:t>
            </a:r>
            <a:r>
              <a:rPr lang="el-GR" dirty="0" err="1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εκατόν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πενήντα) δωματίων</a:t>
            </a:r>
            <a:r>
              <a:rPr lang="en-US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σε αξιοποίηση υπολοίπων συντελεστή δόμησης  του συγκροτήματος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Προϋπολογισμός: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6.000.000,00 € - 10.000.000,00 €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 algn="just"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Πηγή Χρηματοδότησης: 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Σ.Δ.Ι.Τ.</a:t>
            </a:r>
          </a:p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 4</a:t>
            </a:r>
          </a:p>
          <a:p>
            <a:pPr lvl="3"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Τί</a:t>
            </a: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τλος</a:t>
            </a:r>
            <a:r>
              <a:rPr lang="en-US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έργου:</a:t>
            </a:r>
            <a:r>
              <a:rPr lang="en-US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Μελέτη και Κατασκευή συντήρησης,  αποκατάστασης και εκσυγχρονισμού Κλειστού Προπονητηρίου στίβου και ξενώνων Ο.Α.Κ.Α.</a:t>
            </a:r>
            <a:endParaRPr lang="el-GR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Προϋπολογισμός: 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4.000.000,00 €</a:t>
            </a:r>
            <a:endParaRPr lang="el-GR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l-GR" sz="1800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                    Πηγή Χρηματοδότησης: </a:t>
            </a:r>
            <a:r>
              <a:rPr lang="el-GR" sz="1800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Ευρωπαϊκοί Πόροι</a:t>
            </a:r>
            <a:endParaRPr lang="el-GR" sz="18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l-GR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22" name="Picture 2" descr="Στη διάθεση επίλεκτων αθλητών και πάλι το κλειστό του ΟΑΚΑ | StivoZ.gr">
            <a:extLst>
              <a:ext uri="{FF2B5EF4-FFF2-40B4-BE49-F238E27FC236}">
                <a16:creationId xmlns:a16="http://schemas.microsoft.com/office/drawing/2014/main" xmlns="" id="{D3435C01-F1EC-4062-ABDF-9C5AEB0A1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704" y="3645211"/>
            <a:ext cx="3261885" cy="23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1DE4BDCB-5D21-4D41-AC19-70F7E50E66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" b="25438"/>
          <a:stretch/>
        </p:blipFill>
        <p:spPr>
          <a:xfrm>
            <a:off x="772703" y="1451638"/>
            <a:ext cx="3261885" cy="19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276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CC147D81-9BAA-4FE1-B5D8-7BDF480B55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0" y="180322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6252D620-C0DC-4EBB-A4E3-388F59B73E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5021" y="180322"/>
            <a:ext cx="1574972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2F0F508-E88A-4F3F-9800-78F2BBEFF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D530A97F-6DA6-4FC4-BC68-07A41E2BC2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71154"/>
          <a:stretch/>
        </p:blipFill>
        <p:spPr>
          <a:xfrm>
            <a:off x="0" y="762612"/>
            <a:ext cx="12192000" cy="457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60E3AE00-C439-4D51-85E6-6DAA0EFB01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32287"/>
            <a:ext cx="12192001" cy="159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B0A3BA-53F6-4367-A553-F20BF6FCFBB8}"/>
              </a:ext>
            </a:extLst>
          </p:cNvPr>
          <p:cNvSpPr txBox="1"/>
          <p:nvPr/>
        </p:nvSpPr>
        <p:spPr>
          <a:xfrm>
            <a:off x="10953176" y="6391798"/>
            <a:ext cx="5312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33</a:t>
            </a:fld>
            <a:endParaRPr lang="el-GR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1B1125-E0D0-4C47-A840-0FC0BFEA0BF7}"/>
              </a:ext>
            </a:extLst>
          </p:cNvPr>
          <p:cNvSpPr txBox="1"/>
          <p:nvPr/>
        </p:nvSpPr>
        <p:spPr>
          <a:xfrm>
            <a:off x="4764505" y="2541411"/>
            <a:ext cx="6868755" cy="2052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15000"/>
              </a:lnSpc>
              <a:spcAft>
                <a:spcPts val="1000"/>
              </a:spcAft>
              <a:tabLst>
                <a:tab pos="1350645" algn="ctr"/>
              </a:tabLst>
            </a:pPr>
            <a:r>
              <a:rPr lang="el-GR" b="1" u="sng" dirty="0"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ΈΡΓΟ 5</a:t>
            </a:r>
            <a:endParaRPr lang="el-GR" b="1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 algn="just">
              <a:spcAft>
                <a:spcPts val="1000"/>
              </a:spcAft>
            </a:pP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Τίτλος έργο</a:t>
            </a:r>
            <a:r>
              <a:rPr lang="el-GR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υ</a:t>
            </a: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Μελέτη και Κατασκευή συντήρησης</a:t>
            </a:r>
            <a:r>
              <a:rPr lang="el-GR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l-GR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αποκατάστασης και εκσυγχρονισμού Κλειστού  Κολυμβητηρίου και δημιουργία νέας κολυμβητικής δεξαμενής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1350645" algn="ctr"/>
              </a:tabLst>
            </a:pPr>
            <a:r>
              <a:rPr lang="el-GR" b="1" dirty="0" smtClean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	       Πηγή </a:t>
            </a:r>
            <a:r>
              <a:rPr lang="el-GR" b="1" dirty="0"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Χρηματοδότησης:  </a:t>
            </a:r>
            <a:r>
              <a:rPr lang="en-US" b="1" dirty="0">
                <a:latin typeface="Century Gothic" panose="020B0502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LAMDA DEVELOPMENT</a:t>
            </a:r>
            <a:endParaRPr lang="el-GR" sz="2400" dirty="0"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146" name="Picture 2" descr="Διακοπές στην Αθήνα; Οι πισίνες για να κάνετε τις βουτιές σας!">
            <a:extLst>
              <a:ext uri="{FF2B5EF4-FFF2-40B4-BE49-F238E27FC236}">
                <a16:creationId xmlns:a16="http://schemas.microsoft.com/office/drawing/2014/main" xmlns="" id="{8651E70D-1F75-4900-8FF3-E8CF0BE2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13" y="2482993"/>
            <a:ext cx="3432576" cy="25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4453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Shot_20201121_193750529">
            <a:hlinkClick r:id="" action="ppaction://media"/>
            <a:extLst>
              <a:ext uri="{FF2B5EF4-FFF2-40B4-BE49-F238E27FC236}">
                <a16:creationId xmlns:a16="http://schemas.microsoft.com/office/drawing/2014/main" xmlns="" id="{6FF0EB6F-5E4D-45D9-8C64-9F1B90D56B6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12" y="-28281"/>
            <a:ext cx="10339754" cy="6627672"/>
          </a:xfrm>
        </p:spPr>
      </p:pic>
    </p:spTree>
    <p:extLst>
      <p:ext uri="{BB962C8B-B14F-4D97-AF65-F5344CB8AC3E}">
        <p14:creationId xmlns:p14="http://schemas.microsoft.com/office/powerpoint/2010/main" xmlns="" val="137827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2113EC38-C8E0-4BDC-A202-01320F72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51334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4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9CBF38E8-C564-477B-B61B-7C3079AB75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9CBA6458-AE51-4EFC-9583-B9C1AD2D215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786CABF9-30CB-4CFE-AE5F-F650CE57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0" y="752151"/>
            <a:ext cx="12192000" cy="4571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B3CE86-58D9-4351-A44F-60211B0F7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xmlns="" id="{5BB2B617-3784-4EEC-B384-482CFF0D87DD}"/>
              </a:ext>
            </a:extLst>
          </p:cNvPr>
          <p:cNvSpPr/>
          <p:nvPr/>
        </p:nvSpPr>
        <p:spPr>
          <a:xfrm>
            <a:off x="2741063" y="1585023"/>
            <a:ext cx="5333868" cy="1112167"/>
          </a:xfrm>
          <a:prstGeom prst="roundRect">
            <a:avLst>
              <a:gd name="adj" fmla="val 1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xmlns="" id="{97CFBC8A-037A-44FC-909A-160477636C2A}"/>
              </a:ext>
            </a:extLst>
          </p:cNvPr>
          <p:cNvSpPr/>
          <p:nvPr/>
        </p:nvSpPr>
        <p:spPr>
          <a:xfrm>
            <a:off x="2773637" y="2821702"/>
            <a:ext cx="5333868" cy="1112167"/>
          </a:xfrm>
          <a:prstGeom prst="roundRect">
            <a:avLst>
              <a:gd name="adj" fmla="val 1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xmlns="" id="{CF85F36C-EFB8-4A40-87DA-4FDB7E112B4A}"/>
              </a:ext>
            </a:extLst>
          </p:cNvPr>
          <p:cNvSpPr/>
          <p:nvPr/>
        </p:nvSpPr>
        <p:spPr>
          <a:xfrm>
            <a:off x="2773637" y="4008411"/>
            <a:ext cx="5333868" cy="1112167"/>
          </a:xfrm>
          <a:prstGeom prst="roundRect">
            <a:avLst>
              <a:gd name="adj" fmla="val 100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Βέλος: Δεξιό 17">
            <a:extLst>
              <a:ext uri="{FF2B5EF4-FFF2-40B4-BE49-F238E27FC236}">
                <a16:creationId xmlns:a16="http://schemas.microsoft.com/office/drawing/2014/main" xmlns="" id="{47B3C7DE-E1A3-4C31-8E65-8BCDCA88E7CC}"/>
              </a:ext>
            </a:extLst>
          </p:cNvPr>
          <p:cNvSpPr/>
          <p:nvPr/>
        </p:nvSpPr>
        <p:spPr>
          <a:xfrm>
            <a:off x="1716583" y="2055767"/>
            <a:ext cx="665620" cy="34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Βέλος: Δεξιό 18">
            <a:extLst>
              <a:ext uri="{FF2B5EF4-FFF2-40B4-BE49-F238E27FC236}">
                <a16:creationId xmlns:a16="http://schemas.microsoft.com/office/drawing/2014/main" xmlns="" id="{12C0EEAC-7FE3-4E7E-A756-7762076BDBA6}"/>
              </a:ext>
            </a:extLst>
          </p:cNvPr>
          <p:cNvSpPr/>
          <p:nvPr/>
        </p:nvSpPr>
        <p:spPr>
          <a:xfrm>
            <a:off x="1716583" y="3170492"/>
            <a:ext cx="665620" cy="34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Βέλος: Δεξιό 19">
            <a:extLst>
              <a:ext uri="{FF2B5EF4-FFF2-40B4-BE49-F238E27FC236}">
                <a16:creationId xmlns:a16="http://schemas.microsoft.com/office/drawing/2014/main" xmlns="" id="{5B7C9E92-BD71-4818-91C8-6CF522041F96}"/>
              </a:ext>
            </a:extLst>
          </p:cNvPr>
          <p:cNvSpPr/>
          <p:nvPr/>
        </p:nvSpPr>
        <p:spPr>
          <a:xfrm>
            <a:off x="1716583" y="4303825"/>
            <a:ext cx="665620" cy="34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xmlns="" id="{FB09AD54-744D-4FE8-8EA8-DBEA65E33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353831"/>
            <a:ext cx="12192001" cy="1595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62CE86-2996-4DAD-B468-E32C00473A65}"/>
              </a:ext>
            </a:extLst>
          </p:cNvPr>
          <p:cNvSpPr txBox="1"/>
          <p:nvPr/>
        </p:nvSpPr>
        <p:spPr>
          <a:xfrm>
            <a:off x="3417903" y="1996849"/>
            <a:ext cx="399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Συνέργειες με Περιφέρεια - Δήμους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EF0D187-FCDF-4ACD-8BA6-EE66384FB78F}"/>
              </a:ext>
            </a:extLst>
          </p:cNvPr>
          <p:cNvSpPr txBox="1"/>
          <p:nvPr/>
        </p:nvSpPr>
        <p:spPr>
          <a:xfrm>
            <a:off x="2982897" y="3054619"/>
            <a:ext cx="489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Συνδιοργανώσεις με σωματεία και φορείς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8E04CC-4B0E-4ABA-A0A2-B6073CE20F5A}"/>
              </a:ext>
            </a:extLst>
          </p:cNvPr>
          <p:cNvSpPr txBox="1"/>
          <p:nvPr/>
        </p:nvSpPr>
        <p:spPr>
          <a:xfrm>
            <a:off x="3567322" y="4293070"/>
            <a:ext cx="430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Ημερίδες </a:t>
            </a:r>
            <a:r>
              <a:rPr lang="en-US" dirty="0">
                <a:latin typeface="Century Gothic" panose="020B0502020202020204" pitchFamily="34" charset="0"/>
              </a:rPr>
              <a:t>-</a:t>
            </a:r>
            <a:r>
              <a:rPr lang="el-GR" dirty="0">
                <a:latin typeface="Century Gothic" panose="020B0502020202020204" pitchFamily="34" charset="0"/>
              </a:rPr>
              <a:t> Συνέδρια </a:t>
            </a:r>
            <a:r>
              <a:rPr lang="en-US" dirty="0">
                <a:latin typeface="Century Gothic" panose="020B0502020202020204" pitchFamily="34" charset="0"/>
              </a:rPr>
              <a:t>– </a:t>
            </a:r>
            <a:r>
              <a:rPr lang="el-GR" dirty="0">
                <a:latin typeface="Century Gothic" panose="020B0502020202020204" pitchFamily="34" charset="0"/>
              </a:rPr>
              <a:t>Εκδηλώσεις</a:t>
            </a:r>
          </a:p>
        </p:txBody>
      </p:sp>
      <p:pic>
        <p:nvPicPr>
          <p:cNvPr id="2050" name="Picture 2" descr="Transparent Background Teamwork Clipart, HD Png Download - kindpng">
            <a:extLst>
              <a:ext uri="{FF2B5EF4-FFF2-40B4-BE49-F238E27FC236}">
                <a16:creationId xmlns:a16="http://schemas.microsoft.com/office/drawing/2014/main" xmlns="" id="{12A1497F-B0C5-4693-9EB9-1803DA1C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0050" y="2410665"/>
            <a:ext cx="1999604" cy="2067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6683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70150708-6526-4806-9941-B7E860758F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353831"/>
            <a:ext cx="12192001" cy="15951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4B794F13-8CA6-4585-9693-1C9379292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1154"/>
          <a:stretch/>
        </p:blipFill>
        <p:spPr>
          <a:xfrm>
            <a:off x="0" y="768050"/>
            <a:ext cx="12192000" cy="45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C6C680-D8CC-4629-A94E-95E66F0F7D1E}"/>
              </a:ext>
            </a:extLst>
          </p:cNvPr>
          <p:cNvSpPr txBox="1"/>
          <p:nvPr/>
        </p:nvSpPr>
        <p:spPr>
          <a:xfrm>
            <a:off x="664679" y="1684194"/>
            <a:ext cx="11373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l-GR" sz="2000" dirty="0">
                <a:latin typeface="Century Gothic" panose="020B0502020202020204" pitchFamily="34" charset="0"/>
              </a:rPr>
              <a:t>Προτεραιότητα μας οι </a:t>
            </a:r>
            <a:r>
              <a:rPr lang="el-GR" sz="2000" b="1" dirty="0">
                <a:latin typeface="Century Gothic" panose="020B0502020202020204" pitchFamily="34" charset="0"/>
              </a:rPr>
              <a:t>αθλητές</a:t>
            </a:r>
            <a:r>
              <a:rPr lang="el-GR" sz="2000" dirty="0">
                <a:latin typeface="Century Gothic" panose="020B0502020202020204" pitchFamily="34" charset="0"/>
              </a:rPr>
              <a:t>, οι </a:t>
            </a:r>
            <a:r>
              <a:rPr lang="el-GR" sz="2000" b="1" dirty="0">
                <a:latin typeface="Century Gothic" panose="020B0502020202020204" pitchFamily="34" charset="0"/>
              </a:rPr>
              <a:t>χρήστες </a:t>
            </a:r>
            <a:r>
              <a:rPr lang="el-GR" sz="2000" dirty="0">
                <a:latin typeface="Century Gothic" panose="020B0502020202020204" pitchFamily="34" charset="0"/>
              </a:rPr>
              <a:t>του κέντρου και οι </a:t>
            </a:r>
            <a:r>
              <a:rPr lang="el-GR" sz="2000" b="1" dirty="0">
                <a:latin typeface="Century Gothic" panose="020B0502020202020204" pitchFamily="34" charset="0"/>
              </a:rPr>
              <a:t>ανάγκες</a:t>
            </a:r>
            <a:r>
              <a:rPr lang="el-GR" sz="2000" dirty="0">
                <a:latin typeface="Century Gothic" panose="020B0502020202020204" pitchFamily="34" charset="0"/>
              </a:rPr>
              <a:t> τους</a:t>
            </a:r>
            <a:r>
              <a:rPr lang="en-US" sz="2000" dirty="0">
                <a:latin typeface="Century Gothic" panose="020B0502020202020204" pitchFamily="34" charset="0"/>
              </a:rPr>
              <a:t>!</a:t>
            </a:r>
            <a:endParaRPr lang="el-GR" sz="2000" dirty="0">
              <a:latin typeface="Century Gothic" panose="020B0502020202020204" pitchFamily="34" charset="0"/>
            </a:endParaRPr>
          </a:p>
        </p:txBody>
      </p: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xmlns="" id="{4175A4BD-168C-4B2D-9195-3D1FE84E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5292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5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Εικόνα 15" descr="Εικόνα που περιέχει σκηνή, δρόμος, υπαίθριος, αυτοκίνητο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8D608A66-7292-4462-9D5A-D33F40572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063" y="2729964"/>
            <a:ext cx="5383237" cy="3028071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xmlns="" id="{BF00DF1B-4F79-4D09-AECE-E466F3BFE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8970" y="2680100"/>
            <a:ext cx="3157904" cy="306636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B5650779-B429-4437-837C-28CF80E9EC3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5C0F1C64-DA26-4A4E-982D-60AA0C71C4A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F8C9B67D-DF86-4BEA-92A5-73D34823B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2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4267F-A8DC-4F93-B104-7B2A90EC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9" y="782988"/>
            <a:ext cx="6764157" cy="120294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Century Gothic" panose="020B0502020202020204" pitchFamily="34" charset="0"/>
                <a:ea typeface="+mj-lt"/>
                <a:cs typeface="+mj-lt"/>
              </a:rPr>
              <a:t>Θέλουμε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να </a:t>
            </a:r>
            <a:r>
              <a:rPr lang="en-US" sz="2000" b="1" dirty="0">
                <a:latin typeface="Century Gothic" panose="020B0502020202020204" pitchFamily="34" charset="0"/>
                <a:ea typeface="+mj-lt"/>
                <a:cs typeface="+mj-lt"/>
              </a:rPr>
              <a:t>β</a:t>
            </a:r>
            <a:r>
              <a:rPr lang="en-US" sz="2000" b="1" dirty="0" err="1">
                <a:latin typeface="Century Gothic" panose="020B0502020202020204" pitchFamily="34" charset="0"/>
                <a:ea typeface="+mj-lt"/>
                <a:cs typeface="+mj-lt"/>
              </a:rPr>
              <a:t>ρισκόμ</a:t>
            </a:r>
            <a:r>
              <a:rPr lang="en-US" sz="2000" b="1" dirty="0">
                <a:latin typeface="Century Gothic" panose="020B0502020202020204" pitchFamily="34" charset="0"/>
                <a:ea typeface="+mj-lt"/>
                <a:cs typeface="+mj-lt"/>
              </a:rPr>
              <a:t>αστε δίπλα </a:t>
            </a: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στους αθλητές</a:t>
            </a:r>
            <a: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  <a:t/>
            </a:r>
            <a:br>
              <a:rPr lang="el-GR" sz="2000" dirty="0">
                <a:latin typeface="Century Gothic" panose="020B0502020202020204" pitchFamily="34" charset="0"/>
                <a:ea typeface="+mj-lt"/>
                <a:cs typeface="+mj-lt"/>
              </a:rPr>
            </a:br>
            <a:r>
              <a:rPr lang="en-US" sz="2000" dirty="0">
                <a:latin typeface="Century Gothic" panose="020B0502020202020204" pitchFamily="34" charset="0"/>
                <a:ea typeface="+mj-lt"/>
                <a:cs typeface="+mj-lt"/>
              </a:rPr>
              <a:t> καθ’ όλη τη διάρκεια της προετοιμασίας τους</a:t>
            </a:r>
            <a:endParaRPr lang="en-US" sz="2000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9801F3-A34E-4130-A80E-CDC14CB8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058623" cy="32723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11" name="Picture 12" descr="A person standing next to a bicycle&#10;&#10;Description automatically generated">
            <a:extLst>
              <a:ext uri="{FF2B5EF4-FFF2-40B4-BE49-F238E27FC236}">
                <a16:creationId xmlns:a16="http://schemas.microsoft.com/office/drawing/2014/main" xmlns="" id="{650896AC-7D76-437C-A283-CFFC29F26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9" r="-2" b="13675"/>
          <a:stretch/>
        </p:blipFill>
        <p:spPr>
          <a:xfrm>
            <a:off x="1384717" y="2487351"/>
            <a:ext cx="4493880" cy="2722350"/>
          </a:xfrm>
          <a:prstGeom prst="rect">
            <a:avLst/>
          </a:prstGeom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72447381-98D9-477B-849F-9670912B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9287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6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xmlns="" id="{66ECBF0C-3352-4B54-A6BC-F1EFA8224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1154"/>
          <a:stretch/>
        </p:blipFill>
        <p:spPr>
          <a:xfrm>
            <a:off x="8627" y="782988"/>
            <a:ext cx="12192000" cy="45719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868DD258-2369-4EB8-A0CE-7E891B2C7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E60D90D4-562C-4D94-8C8C-DF2CBE42187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7B1FFA35-8B18-45A5-AD17-DDC01259879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15628B68-5AD6-4860-9005-FE25397C85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B185B226-4196-4B33-8501-EF82A2253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489" y="1985928"/>
            <a:ext cx="3851738" cy="32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46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indoor, building, table, train&#10;&#10;Description automatically generated">
            <a:extLst>
              <a:ext uri="{FF2B5EF4-FFF2-40B4-BE49-F238E27FC236}">
                <a16:creationId xmlns:a16="http://schemas.microsoft.com/office/drawing/2014/main" xmlns="" id="{5592C418-1600-4BB8-AC06-E33833670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4939629" y="1104253"/>
            <a:ext cx="3188676" cy="3587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3A2B1-A04B-4B69-98E5-F488E19C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7" y="2088524"/>
            <a:ext cx="4497648" cy="12653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l-GR" sz="2000" b="1" dirty="0">
                <a:solidFill>
                  <a:srgbClr val="080808"/>
                </a:solidFill>
                <a:latin typeface="Century Gothic" panose="020B0502020202020204" pitchFamily="34" charset="0"/>
              </a:rPr>
              <a:t>Υγειονομικά πρωτόκολλα</a:t>
            </a:r>
            <a:r>
              <a:rPr lang="el-GR" sz="2000" dirty="0">
                <a:solidFill>
                  <a:srgbClr val="080808"/>
                </a:solidFill>
                <a:latin typeface="Century Gothic" panose="020B0502020202020204" pitchFamily="34" charset="0"/>
              </a:rPr>
              <a:t/>
            </a:r>
            <a:br>
              <a:rPr lang="el-GR" sz="2000" dirty="0">
                <a:solidFill>
                  <a:srgbClr val="080808"/>
                </a:solidFill>
                <a:latin typeface="Century Gothic" panose="020B0502020202020204" pitchFamily="34" charset="0"/>
              </a:rPr>
            </a:br>
            <a:r>
              <a:rPr lang="el-GR" sz="2000" kern="1200" dirty="0">
                <a:solidFill>
                  <a:srgbClr val="080808"/>
                </a:solidFill>
                <a:latin typeface="Century Gothic" panose="020B0502020202020204" pitchFamily="34" charset="0"/>
              </a:rPr>
              <a:t/>
            </a:r>
            <a:br>
              <a:rPr lang="el-GR" sz="2000" kern="1200" dirty="0">
                <a:solidFill>
                  <a:srgbClr val="080808"/>
                </a:solidFill>
                <a:latin typeface="Century Gothic" panose="020B0502020202020204" pitchFamily="34" charset="0"/>
              </a:rPr>
            </a:br>
            <a:r>
              <a:rPr lang="en-US" sz="2000" kern="1200" dirty="0" err="1">
                <a:solidFill>
                  <a:srgbClr val="080808"/>
                </a:solidFill>
                <a:latin typeface="Century Gothic" panose="020B0502020202020204" pitchFamily="34" charset="0"/>
              </a:rPr>
              <a:t>Άμεση</a:t>
            </a:r>
            <a:r>
              <a:rPr lang="en-US" sz="2000" kern="1200" dirty="0">
                <a:solidFill>
                  <a:srgbClr val="080808"/>
                </a:solidFill>
                <a:latin typeface="Century Gothic" panose="020B0502020202020204" pitchFamily="34" charset="0"/>
              </a:rPr>
              <a:t> π</a:t>
            </a:r>
            <a:r>
              <a:rPr lang="en-US" sz="2000" kern="1200" dirty="0" err="1">
                <a:solidFill>
                  <a:srgbClr val="080808"/>
                </a:solidFill>
                <a:latin typeface="Century Gothic" panose="020B0502020202020204" pitchFamily="34" charset="0"/>
              </a:rPr>
              <a:t>ροσ</a:t>
            </a:r>
            <a:r>
              <a:rPr lang="en-US" sz="2000" kern="1200" dirty="0">
                <a:solidFill>
                  <a:srgbClr val="080808"/>
                </a:solidFill>
                <a:latin typeface="Century Gothic" panose="020B0502020202020204" pitchFamily="34" charset="0"/>
              </a:rPr>
              <a:t>αρμογή στις νέες </a:t>
            </a:r>
            <a:br>
              <a:rPr lang="en-US" sz="2000" kern="1200" dirty="0">
                <a:solidFill>
                  <a:srgbClr val="080808"/>
                </a:solidFill>
                <a:latin typeface="Century Gothic" panose="020B0502020202020204" pitchFamily="34" charset="0"/>
              </a:rPr>
            </a:br>
            <a:r>
              <a:rPr lang="en-US" sz="2000" kern="1200" dirty="0">
                <a:solidFill>
                  <a:srgbClr val="080808"/>
                </a:solidFill>
                <a:latin typeface="Century Gothic" panose="020B0502020202020204" pitchFamily="34" charset="0"/>
              </a:rPr>
              <a:t>συνθήκες λόγω COVID-19</a:t>
            </a:r>
            <a:endParaRPr lang="en-US" sz="2000" kern="1200" dirty="0">
              <a:solidFill>
                <a:srgbClr val="080808"/>
              </a:solidFill>
              <a:latin typeface="Century Gothic" panose="020B0502020202020204" pitchFamily="34" charset="0"/>
              <a:cs typeface="Calibri Light"/>
            </a:endParaRPr>
          </a:p>
        </p:txBody>
      </p:sp>
      <p:pic>
        <p:nvPicPr>
          <p:cNvPr id="4" name="Picture 4" descr="A picture containing indoor, building, table, sitting&#10;&#10;Description automatically generated">
            <a:extLst>
              <a:ext uri="{FF2B5EF4-FFF2-40B4-BE49-F238E27FC236}">
                <a16:creationId xmlns:a16="http://schemas.microsoft.com/office/drawing/2014/main" xmlns="" id="{31CF9C42-1545-404B-B497-6FADCA2F2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625"/>
          <a:stretch/>
        </p:blipFill>
        <p:spPr>
          <a:xfrm>
            <a:off x="8428061" y="2907597"/>
            <a:ext cx="3396140" cy="3198252"/>
          </a:xfrm>
          <a:prstGeom prst="rect">
            <a:avLst/>
          </a:prstGeom>
        </p:spPr>
      </p:pic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5F30E5B6-7007-4B02-94FA-CCC19CC9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51892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7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F7E3B92F-CC16-4A0A-B55B-A67DFEEE4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1154"/>
          <a:stretch/>
        </p:blipFill>
        <p:spPr>
          <a:xfrm>
            <a:off x="8627" y="752151"/>
            <a:ext cx="12192000" cy="4571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393C27F7-640C-48DA-A6F3-84B797D94E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xmlns="" id="{28A73659-35B8-4A00-85EB-6B8EB6E3121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xmlns="" id="{482B1438-F5B8-4992-98BB-310BCE13AE3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BB721732-F5E9-43D5-A191-4E90A5656F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276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341" descr="A group of people around a table&#10;&#10;Description automatically generated">
            <a:extLst>
              <a:ext uri="{FF2B5EF4-FFF2-40B4-BE49-F238E27FC236}">
                <a16:creationId xmlns:a16="http://schemas.microsoft.com/office/drawing/2014/main" xmlns="" id="{C969E170-EEDB-4F7E-9DDA-CAA0C94FA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5518327" y="1010341"/>
            <a:ext cx="5728874" cy="4532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44A17-1011-4341-BE4F-FDD21904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85" y="975619"/>
            <a:ext cx="3438144" cy="1124712"/>
          </a:xfrm>
        </p:spPr>
        <p:txBody>
          <a:bodyPr anchor="b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entury Gothic" panose="020B0502020202020204" pitchFamily="34" charset="0"/>
                <a:cs typeface="Calibri Light"/>
              </a:rPr>
              <a:t>Ε</a:t>
            </a:r>
            <a:r>
              <a:rPr lang="el-GR" sz="2000" b="1" dirty="0" err="1">
                <a:latin typeface="Century Gothic" panose="020B0502020202020204" pitchFamily="34" charset="0"/>
                <a:cs typeface="Calibri Light"/>
              </a:rPr>
              <a:t>ργασιακές</a:t>
            </a:r>
            <a:r>
              <a:rPr lang="el-GR" sz="2000" b="1" dirty="0">
                <a:latin typeface="Century Gothic" panose="020B0502020202020204" pitchFamily="34" charset="0"/>
                <a:cs typeface="Calibri Light"/>
              </a:rPr>
              <a:t> Σχέσεις</a:t>
            </a:r>
            <a:endParaRPr lang="en-US" sz="2000" b="1" dirty="0">
              <a:latin typeface="Century Gothic" panose="020B0502020202020204" pitchFamily="34" charset="0"/>
              <a:ea typeface="+mj-lt"/>
              <a:cs typeface="+mj-lt"/>
            </a:endParaRPr>
          </a:p>
          <a:p>
            <a:endParaRPr lang="en-US" sz="2000" dirty="0">
              <a:latin typeface="Century Gothic" panose="020B0502020202020204" pitchFamily="34" charset="0"/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29353A87-E121-4707-9F97-D5E14CFD85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17149626"/>
              </p:ext>
            </p:extLst>
          </p:nvPr>
        </p:nvGraphicFramePr>
        <p:xfrm>
          <a:off x="-1317030" y="1838963"/>
          <a:ext cx="6733091" cy="348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875E4C43-9CD4-4107-8F28-F2437AD1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9287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8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161C4E19-4FEF-4240-8BE3-40D754B84E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4CDC0ACE-B60A-42E4-A8E9-90EDBAC4FF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71154"/>
          <a:stretch/>
        </p:blipFill>
        <p:spPr>
          <a:xfrm>
            <a:off x="0" y="747415"/>
            <a:ext cx="12192000" cy="4571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845278DA-1B48-4A1F-822E-DFAAE211E13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xmlns="" id="{54970CF9-FD90-44CE-8E56-8A937D3F953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1A12690E-E84E-40E9-83E8-AD2286EEC5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6D279A-9114-4A21-9284-DDC2EFA0F0CB}"/>
              </a:ext>
            </a:extLst>
          </p:cNvPr>
          <p:cNvSpPr txBox="1"/>
          <p:nvPr/>
        </p:nvSpPr>
        <p:spPr>
          <a:xfrm>
            <a:off x="166069" y="5484479"/>
            <a:ext cx="498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Υπογραφή Συλλογικής Σύμβασης Εργασίας</a:t>
            </a:r>
          </a:p>
          <a:p>
            <a:pPr algn="ctr"/>
            <a:r>
              <a:rPr lang="el-GR" dirty="0">
                <a:latin typeface="Century Gothic" panose="020B0502020202020204" pitchFamily="34" charset="0"/>
              </a:rPr>
              <a:t>μετά από 10 έτη</a:t>
            </a:r>
          </a:p>
        </p:txBody>
      </p:sp>
    </p:spTree>
    <p:extLst>
      <p:ext uri="{BB962C8B-B14F-4D97-AF65-F5344CB8AC3E}">
        <p14:creationId xmlns:p14="http://schemas.microsoft.com/office/powerpoint/2010/main" xmlns="" val="193782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875E4C43-9CD4-4107-8F28-F2437AD1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392" y="643196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9</a:t>
            </a:fld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161C4E19-4FEF-4240-8BE3-40D754B8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" t="2801" b="48600"/>
          <a:stretch/>
        </p:blipFill>
        <p:spPr>
          <a:xfrm>
            <a:off x="0" y="6292381"/>
            <a:ext cx="12192001" cy="1595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xmlns="" id="{4CDC0ACE-B60A-42E4-A8E9-90EDBAC4F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71154"/>
          <a:stretch/>
        </p:blipFill>
        <p:spPr>
          <a:xfrm>
            <a:off x="0" y="768221"/>
            <a:ext cx="12192000" cy="45719"/>
          </a:xfrm>
          <a:prstGeom prst="rect">
            <a:avLst/>
          </a:prstGeom>
        </p:spPr>
      </p:pic>
      <p:pic>
        <p:nvPicPr>
          <p:cNvPr id="15" name="Picture 5" descr="A picture containing blue, water, air, airplane&#10;&#10;Description automatically generated">
            <a:extLst>
              <a:ext uri="{FF2B5EF4-FFF2-40B4-BE49-F238E27FC236}">
                <a16:creationId xmlns:a16="http://schemas.microsoft.com/office/drawing/2014/main" xmlns="" id="{A7EEFABF-EC3B-4C16-9C86-52C6C537B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93"/>
          <a:stretch/>
        </p:blipFill>
        <p:spPr>
          <a:xfrm>
            <a:off x="7181976" y="1385109"/>
            <a:ext cx="4870753" cy="3497635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37925F0F-AC79-4C1F-8603-5F3C43BF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329" y="2090402"/>
            <a:ext cx="3026707" cy="15646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Century Gothic" panose="020B0502020202020204" pitchFamily="34" charset="0"/>
                <a:cs typeface="Calibri Light"/>
              </a:rPr>
              <a:t>Anti-Doping</a:t>
            </a:r>
            <a:endParaRPr lang="en-US" sz="2400" b="1" dirty="0">
              <a:latin typeface="Century Gothic" panose="020B0502020202020204" pitchFamily="34" charset="0"/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latin typeface="Century Gothic" panose="020B0502020202020204" pitchFamily="34" charset="0"/>
                <a:cs typeface="Calibri Light"/>
              </a:rPr>
              <a:t>(</a:t>
            </a:r>
            <a:r>
              <a:rPr lang="el-GR" sz="1800" dirty="0">
                <a:latin typeface="Century Gothic" panose="020B0502020202020204" pitchFamily="34" charset="0"/>
                <a:cs typeface="Calibri Light"/>
              </a:rPr>
              <a:t>νέα αίθουσα δειγματοληψίας)</a:t>
            </a:r>
          </a:p>
          <a:p>
            <a:pPr marL="0" indent="0">
              <a:buNone/>
            </a:pPr>
            <a:r>
              <a:rPr lang="en-US" sz="2400" b="1" dirty="0">
                <a:latin typeface="Century Gothic" panose="020B0502020202020204" pitchFamily="34" charset="0"/>
                <a:cs typeface="Calibri Light"/>
              </a:rPr>
              <a:t>ΕΟΚΑΝ</a:t>
            </a:r>
            <a:endParaRPr lang="en-US" sz="2400" b="1" dirty="0">
              <a:latin typeface="Century Gothic" panose="020B0502020202020204" pitchFamily="34" charset="0"/>
              <a:cs typeface="Calibri"/>
            </a:endParaRPr>
          </a:p>
          <a:p>
            <a:pPr marL="0" indent="0">
              <a:buNone/>
            </a:pPr>
            <a:r>
              <a:rPr lang="en-US" sz="1800" dirty="0">
                <a:latin typeface="Century Gothic" panose="020B0502020202020204" pitchFamily="34" charset="0"/>
                <a:cs typeface="Calibri Light"/>
              </a:rPr>
              <a:t>(</a:t>
            </a:r>
            <a:r>
              <a:rPr lang="el-GR" sz="1800" dirty="0">
                <a:latin typeface="Century Gothic" panose="020B0502020202020204" pitchFamily="34" charset="0"/>
                <a:cs typeface="Calibri Light"/>
              </a:rPr>
              <a:t>Εθνικός Οργανισμός Καταπολέμησης </a:t>
            </a:r>
            <a:r>
              <a:rPr lang="en-US" sz="1800" dirty="0">
                <a:latin typeface="Century Gothic" panose="020B0502020202020204" pitchFamily="34" charset="0"/>
                <a:cs typeface="Calibri Light"/>
              </a:rPr>
              <a:t>Doping</a:t>
            </a:r>
            <a:r>
              <a:rPr lang="en-US" sz="2400" dirty="0">
                <a:latin typeface="Century Gothic" panose="020B0502020202020204" pitchFamily="34" charset="0"/>
                <a:cs typeface="Calibri Light"/>
              </a:rPr>
              <a:t>)</a:t>
            </a:r>
            <a:endParaRPr lang="el-GR" sz="2400" dirty="0">
              <a:latin typeface="Century Gothic" panose="020B0502020202020204" pitchFamily="34" charset="0"/>
              <a:cs typeface="Calibri Light"/>
            </a:endParaRPr>
          </a:p>
          <a:p>
            <a:pPr marL="0" indent="0">
              <a:buNone/>
            </a:pPr>
            <a:r>
              <a:rPr lang="en-US" sz="2400" b="1" dirty="0">
                <a:latin typeface="Century Gothic" panose="020B0502020202020204" pitchFamily="34" charset="0"/>
                <a:cs typeface="Calibri Light"/>
              </a:rPr>
              <a:t>ΕΚΑΕ </a:t>
            </a:r>
            <a:endParaRPr lang="en-US" sz="2400" b="1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BEA589E-55F0-4600-ADF4-1464EAA8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1666" y="2208704"/>
            <a:ext cx="2883075" cy="1220296"/>
          </a:xfrm>
        </p:spPr>
        <p:txBody>
          <a:bodyPr>
            <a:normAutofit/>
          </a:bodyPr>
          <a:lstStyle/>
          <a:p>
            <a:pPr marL="342900" indent="-342900" algn="r">
              <a:buFont typeface="Wingdings" panose="05000000000000000000" pitchFamily="2" charset="2"/>
              <a:buChar char="v"/>
            </a:pPr>
            <a:r>
              <a:rPr lang="en-US" sz="2400" b="1" dirty="0">
                <a:ea typeface="+mj-lt"/>
                <a:cs typeface="+mj-lt"/>
              </a:rPr>
              <a:t>Επα</a:t>
            </a:r>
            <a:r>
              <a:rPr lang="en-US" sz="2400" b="1" dirty="0" err="1">
                <a:ea typeface="+mj-lt"/>
                <a:cs typeface="+mj-lt"/>
              </a:rPr>
              <a:t>νεκκίνηση</a:t>
            </a:r>
            <a:r>
              <a:rPr lang="en-US" sz="2800" dirty="0">
                <a:ea typeface="+mj-lt"/>
                <a:cs typeface="+mj-lt"/>
              </a:rPr>
              <a:t> </a:t>
            </a:r>
          </a:p>
        </p:txBody>
      </p:sp>
      <p:sp>
        <p:nvSpPr>
          <p:cNvPr id="9" name="Δεξί άγκιστρο 8">
            <a:extLst>
              <a:ext uri="{FF2B5EF4-FFF2-40B4-BE49-F238E27FC236}">
                <a16:creationId xmlns:a16="http://schemas.microsoft.com/office/drawing/2014/main" xmlns="" id="{8F85C9FA-077D-4E07-BC19-2AC4C140D10B}"/>
              </a:ext>
            </a:extLst>
          </p:cNvPr>
          <p:cNvSpPr/>
          <p:nvPr/>
        </p:nvSpPr>
        <p:spPr>
          <a:xfrm>
            <a:off x="2269124" y="1832344"/>
            <a:ext cx="687218" cy="208078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xmlns="" id="{9FFAD36B-B8D2-4183-B35E-7D6D106575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70" y="263459"/>
            <a:ext cx="5270500" cy="4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xmlns="" id="{D73A8F4F-5B5E-46FB-AFBD-7C29A6FCFA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330" y="263459"/>
            <a:ext cx="1652159" cy="4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F91878A2-08E6-440F-ABCF-B8CD7D7B4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992" y="83209"/>
            <a:ext cx="1498209" cy="668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B42D12-CB3B-4F32-81AC-33F720058851}"/>
              </a:ext>
            </a:extLst>
          </p:cNvPr>
          <p:cNvSpPr txBox="1"/>
          <p:nvPr/>
        </p:nvSpPr>
        <p:spPr>
          <a:xfrm>
            <a:off x="2951061" y="4171185"/>
            <a:ext cx="429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(Εθνικό Κέντρο Αθλητικών Ερευνών)</a:t>
            </a:r>
          </a:p>
        </p:txBody>
      </p:sp>
    </p:spTree>
    <p:extLst>
      <p:ext uri="{BB962C8B-B14F-4D97-AF65-F5344CB8AC3E}">
        <p14:creationId xmlns:p14="http://schemas.microsoft.com/office/powerpoint/2010/main" xmlns="" val="1582427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</TotalTime>
  <Words>942</Words>
  <Application>Microsoft Office PowerPoint</Application>
  <PresentationFormat>Προσαρμογή</PresentationFormat>
  <Paragraphs>252</Paragraphs>
  <Slides>34</Slides>
  <Notes>1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Office Theme</vt:lpstr>
      <vt:lpstr>Διαφάνεια 1</vt:lpstr>
      <vt:lpstr>Διαφάνεια 2</vt:lpstr>
      <vt:lpstr>Σήμερα, ένα χρόνο μετά:  Η νέα Διοίκηση και Διεύθυνση έχουν ήδη ξεκινήσει :</vt:lpstr>
      <vt:lpstr>Διαφάνεια 4</vt:lpstr>
      <vt:lpstr>Διαφάνεια 5</vt:lpstr>
      <vt:lpstr>Θέλουμε να βρισκόμαστε δίπλα στους αθλητές  καθ’ όλη τη διάρκεια της προετοιμασίας τους</vt:lpstr>
      <vt:lpstr>Υγειονομικά πρωτόκολλα  Άμεση προσαρμογή στις νέες  συνθήκες λόγω COVID-19</vt:lpstr>
      <vt:lpstr>Εργασιακές Σχέσεις </vt:lpstr>
      <vt:lpstr>Επανεκκίνηση </vt:lpstr>
      <vt:lpstr>Εξωστρέφεια   Υπογραφή μνημονίων και συνεργασίες με φορείς  του αθλητισμού,του πολιτισμού και της εκπαίδευσης</vt:lpstr>
      <vt:lpstr>Διαφάνεια 11</vt:lpstr>
      <vt:lpstr>Διαφάνεια 12</vt:lpstr>
      <vt:lpstr>Διαφάνεια 13</vt:lpstr>
      <vt:lpstr>Διαφάνεια 14</vt:lpstr>
      <vt:lpstr>Διαφάνεια 15</vt:lpstr>
      <vt:lpstr>Ολοκλήρωση προμελέτης συντήρησης αρχιτεκτονικών κατασκευών Calatrava  </vt:lpstr>
      <vt:lpstr>Ολοκλήρωση προμελέτης συντήρησης δομικών κατασκευών και ηλεκτρομηχανολογικών εγκαταστάσεων  </vt:lpstr>
      <vt:lpstr>Αξιοποίηση ολυμπιακής εγκατάστασης αντισφαίρισης</vt:lpstr>
      <vt:lpstr>Περιβάλλον-Μείωση Ενεργειακού Αποτυπώματος </vt:lpstr>
      <vt:lpstr>Ανάδειξη και Αξιοποίηση Αδριάνειου Υδραγωγείου   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user</cp:lastModifiedBy>
  <cp:revision>679</cp:revision>
  <cp:lastPrinted>2020-11-25T04:51:45Z</cp:lastPrinted>
  <dcterms:created xsi:type="dcterms:W3CDTF">2020-11-22T10:35:32Z</dcterms:created>
  <dcterms:modified xsi:type="dcterms:W3CDTF">2020-11-25T16:30:21Z</dcterms:modified>
</cp:coreProperties>
</file>